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8" r:id="rId2"/>
    <p:sldId id="318" r:id="rId3"/>
    <p:sldId id="302" r:id="rId4"/>
    <p:sldId id="303" r:id="rId5"/>
    <p:sldId id="304" r:id="rId6"/>
    <p:sldId id="307" r:id="rId7"/>
    <p:sldId id="319" r:id="rId8"/>
    <p:sldId id="311" r:id="rId9"/>
    <p:sldId id="309" r:id="rId10"/>
    <p:sldId id="320" r:id="rId11"/>
    <p:sldId id="313" r:id="rId12"/>
    <p:sldId id="321" r:id="rId13"/>
    <p:sldId id="322" r:id="rId14"/>
    <p:sldId id="323" r:id="rId15"/>
    <p:sldId id="329" r:id="rId16"/>
    <p:sldId id="330" r:id="rId17"/>
    <p:sldId id="325" r:id="rId18"/>
    <p:sldId id="328" r:id="rId19"/>
    <p:sldId id="327" r:id="rId20"/>
    <p:sldId id="317" r:id="rId21"/>
    <p:sldId id="331" r:id="rId22"/>
    <p:sldId id="292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69"/>
  </p:normalViewPr>
  <p:slideViewPr>
    <p:cSldViewPr snapToGrid="0">
      <p:cViewPr varScale="1">
        <p:scale>
          <a:sx n="138" d="100"/>
          <a:sy n="138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8B9D0-DB1C-544D-B703-BE779CDD16A4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D1959-9F3C-A24D-BB14-93B485C1C6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449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56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80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1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91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2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5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45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7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62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5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멘토링에 관한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MVP,</a:t>
            </a:r>
            <a:r>
              <a:rPr lang="ko-KR" altLang="en-US" dirty="0"/>
              <a:t> 그리고 시장 조사 결과 순으로 진행하겠습니다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7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85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0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5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1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9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8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12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59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20C76-DE55-4C2F-839E-B9F28F5F61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4C88-8702-C2F3-7631-636B8A6D7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C360E-CEA7-9EC7-5C4D-6B6F8D778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15633-95FC-ED14-6F3F-325EFFC2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7B8A5-1A23-6077-D3AF-888A6643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CD581-5C1A-B2DD-9C09-0D84242F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178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5304-E178-BF4C-78FA-8F578B74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9454B-67C9-9A36-2867-6FB9BE90E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5BE6C-9BF4-93C8-CA3B-E7261491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E9896-AA5E-2F96-7D2E-663CFA2F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D8A6B-6D0D-B59E-C33E-09FAF3E1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550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8E5DD-7A48-F9E8-8503-10733A2F2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13004-68D5-800A-9885-45F8989B1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AFED-05A0-26BF-DAD2-15434212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4ABD0-DA9E-F151-4424-97C7783F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C4621-0979-817D-4B0B-CA1BCF0A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334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B882-1ED9-E1F7-DD5E-13DBFF72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5643-1E47-2CEE-C84F-679A6675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8C58-0B78-E6C4-E407-40FBA27A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FE79-6F9C-0369-E49C-FF53E17F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A84A9-0DCE-6908-CBD7-0C39E3D8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038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5619-F629-92EA-3739-05AF5CFD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01176-A27F-0E1B-BB55-D65A8D3B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C9F6-CB4B-35BD-E418-DCD95686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9909-886F-7A3E-EE96-39888A745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DB498-A28B-CFC5-D73E-02368A94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33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92CA-EDDB-E0C4-FFD6-9860AEE7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B368-CB34-7CF5-6B2C-09326C6CE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EB0C4-92B7-851B-8549-3897F3789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9CE4F-FBE9-6DCA-7158-5D532565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5AE08-EA29-3B2A-6737-0D627F0F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D3A85-1F0F-5668-D8E6-D5E01D29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230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CB11-C1F0-8F19-07D5-B85E41FF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F6ACB-A799-03FC-BF18-93F8B5FD9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BAAB4-D928-3396-D5F3-8E154F25C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34106-E332-B7BE-04EC-86310C38F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4BD64-2341-F787-B2E0-0BE65B6AA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9CB84-0FB7-FD15-66C9-22F2B30C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A13A0-E71B-D744-5B8E-D7B53A05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F3BF3-15DD-2A51-4559-276F718B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721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556E-8212-FF1D-A817-244D6A66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D2663-AA83-F096-9289-70BFD5DD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9DD2-6E52-BCE0-1C72-4782024E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DCE67-8E3C-83D1-4E5D-E4DE59E4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84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571F1-EDBE-8E75-F90C-A8911C4A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854CA-438F-D8A6-3AFA-5A1E5905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CE429-EB1F-43F8-D71C-382CA7B5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939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A6AD-98C1-348E-F8E6-2EF4160D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6FD7-6508-FC7A-3BD2-6F3C07F5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02CD-D7DD-DF5A-8D7E-50E6FDB1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F9EB7-D3BF-C0CE-C9B1-BF5B39BD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03410-5856-CAB8-1B0E-8149B9C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99D7-2824-2867-E336-07B758C5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3506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B568-DC3C-4D52-D1E3-CBE8318D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BABE7-CC74-4EAF-DD82-0DA828F54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3753E-B2CF-3E41-78FC-8EA4B53CC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146FF-5602-D461-EBC4-96275E9B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A143-1614-20F9-FCF6-6476199F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9F40B-5D4E-0C34-4085-78F3CA99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555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1A124-1094-AB00-6F63-B95741F1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B68E0-C56F-B884-D6D1-864A652E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AFC6-C7D7-3C36-E6CE-4DA8BF256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651F8-ACEE-F34C-B9C5-A2A84341BB8A}" type="datetimeFigureOut">
              <a:rPr lang="en-KR" smtClean="0"/>
              <a:t>2022/12/15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CF6DD-7574-8D63-DA07-F044B0B3A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6ED2-6FA0-9440-6C4B-956D541E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8751B-69AA-BD48-B016-DEB2F744DC5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00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59259" y="5962872"/>
            <a:ext cx="164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학번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: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201711050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+mj-ea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이름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: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+mj-ea"/>
              </a:rPr>
              <a:t> 김정우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2670" y="2929516"/>
            <a:ext cx="5738692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AST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활용한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PL0 Intermediate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Langauge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생성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컴파일러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88223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AB5354-0F26-CBC9-E1B1-ED6E841C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1968" y="5962872"/>
            <a:ext cx="1180096" cy="430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4F330-2484-758A-CD80-252BEA9624B2}"/>
              </a:ext>
            </a:extLst>
          </p:cNvPr>
          <p:cNvSpPr txBox="1"/>
          <p:nvPr/>
        </p:nvSpPr>
        <p:spPr>
          <a:xfrm>
            <a:off x="5659023" y="2715267"/>
            <a:ext cx="845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charset="-127"/>
                <a:ea typeface="나눔스퀘어 ExtraBold" panose="020B0600000101010101" charset="-127"/>
              </a:rPr>
              <a:t>컴파일러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array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368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array variable (in s_CodeGen.c)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7C6FE-CC44-612C-E47D-E99CAD8E365A}"/>
              </a:ext>
            </a:extLst>
          </p:cNvPr>
          <p:cNvSpPr txBox="1"/>
          <p:nvPr/>
        </p:nvSpPr>
        <p:spPr>
          <a:xfrm>
            <a:off x="7332000" y="3076459"/>
            <a:ext cx="4794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TVAR </a:t>
            </a:r>
            <a:r>
              <a:rPr lang="ko-KR" altLang="en-US" sz="1400" dirty="0"/>
              <a:t>토큰에서 </a:t>
            </a:r>
            <a:r>
              <a:rPr lang="en-US" altLang="ko-KR" sz="1400" dirty="0"/>
              <a:t>array variable</a:t>
            </a:r>
            <a:r>
              <a:rPr lang="ko-KR" altLang="en-US" sz="1400" dirty="0"/>
              <a:t>은 </a:t>
            </a:r>
            <a:r>
              <a:rPr lang="ko-KR" altLang="en-US" sz="1400" b="1" dirty="0"/>
              <a:t>한 </a:t>
            </a:r>
            <a:r>
              <a:rPr lang="en-US" altLang="ko-KR" sz="1400" b="1" dirty="0"/>
              <a:t>level </a:t>
            </a:r>
            <a:r>
              <a:rPr lang="ko-KR" altLang="en-US" sz="1400" b="1" dirty="0"/>
              <a:t>더 내려와</a:t>
            </a:r>
            <a:r>
              <a:rPr lang="ko-KR" altLang="en-US" sz="1400" dirty="0"/>
              <a:t> 있기 때문에 일반 </a:t>
            </a:r>
            <a:r>
              <a:rPr lang="en-US" altLang="ko-KR" sz="1400" dirty="0"/>
              <a:t>variable</a:t>
            </a:r>
            <a:r>
              <a:rPr lang="ko-KR" altLang="en-US" sz="1400" dirty="0"/>
              <a:t>과 구분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Array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Size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같이 </a:t>
            </a:r>
            <a:r>
              <a:rPr lang="en-US" altLang="ko-KR" sz="1400" b="1" dirty="0"/>
              <a:t>symbol table</a:t>
            </a:r>
            <a:r>
              <a:rPr lang="ko-KR" altLang="en-US" sz="1400" b="1" dirty="0"/>
              <a:t>에 저장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현재 </a:t>
            </a:r>
            <a:r>
              <a:rPr lang="en-US" altLang="ko-KR" sz="1400" b="1" dirty="0"/>
              <a:t>Block</a:t>
            </a:r>
            <a:r>
              <a:rPr lang="ko-KR" altLang="en-US" sz="1400" b="1" dirty="0"/>
              <a:t>의 크기</a:t>
            </a:r>
            <a:r>
              <a:rPr lang="ko-KR" altLang="en-US" sz="1400" dirty="0"/>
              <a:t>를 해당 </a:t>
            </a:r>
            <a:r>
              <a:rPr lang="en-US" altLang="ko-KR" sz="1400" b="1" dirty="0"/>
              <a:t>Size</a:t>
            </a:r>
            <a:r>
              <a:rPr lang="ko-KR" altLang="en-US" sz="1400" b="1" dirty="0"/>
              <a:t>만큼 늘려준다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10ABE-4D0D-D26A-B256-6E4499D5272B}"/>
              </a:ext>
            </a:extLst>
          </p:cNvPr>
          <p:cNvSpPr txBox="1"/>
          <p:nvPr/>
        </p:nvSpPr>
        <p:spPr>
          <a:xfrm>
            <a:off x="4109566" y="4302720"/>
            <a:ext cx="59056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⬥ 결과</a:t>
            </a:r>
          </a:p>
          <a:p>
            <a:endParaRPr lang="en-KR" sz="1600" dirty="0"/>
          </a:p>
          <a:p>
            <a:r>
              <a:rPr lang="en-US" altLang="ko-KR" sz="1400" dirty="0"/>
              <a:t>- AST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출력할 경우 이와 같이 한 단계 더 들어가 있게 됨</a:t>
            </a:r>
            <a:endParaRPr lang="en-US" altLang="ko-KR" sz="1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73252DA-C769-3EC7-86CA-57C94A05C4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770" y="1227622"/>
            <a:ext cx="4911382" cy="279496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B146B91-C809-7493-7443-5BBC58DCC5D5}"/>
              </a:ext>
            </a:extLst>
          </p:cNvPr>
          <p:cNvGrpSpPr/>
          <p:nvPr/>
        </p:nvGrpSpPr>
        <p:grpSpPr>
          <a:xfrm>
            <a:off x="7965445" y="884069"/>
            <a:ext cx="3405454" cy="2048138"/>
            <a:chOff x="7639377" y="841238"/>
            <a:chExt cx="3405454" cy="20481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E1DDC8A-84E2-C3CA-1A21-ACBBC16495EE}"/>
                </a:ext>
              </a:extLst>
            </p:cNvPr>
            <p:cNvGrpSpPr/>
            <p:nvPr/>
          </p:nvGrpSpPr>
          <p:grpSpPr>
            <a:xfrm>
              <a:off x="7639377" y="841238"/>
              <a:ext cx="2996193" cy="1276058"/>
              <a:chOff x="7729640" y="710394"/>
              <a:chExt cx="2996193" cy="127605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83DFDE0-F9A7-F143-07D8-296E5AA9FDE1}"/>
                  </a:ext>
                </a:extLst>
              </p:cNvPr>
              <p:cNvGrpSpPr/>
              <p:nvPr/>
            </p:nvGrpSpPr>
            <p:grpSpPr>
              <a:xfrm>
                <a:off x="7729640" y="710394"/>
                <a:ext cx="2173869" cy="1276058"/>
                <a:chOff x="7977673" y="993844"/>
                <a:chExt cx="2781484" cy="153960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3EF1B5B-3408-54C8-D493-F2283CDD30C3}"/>
                    </a:ext>
                  </a:extLst>
                </p:cNvPr>
                <p:cNvSpPr/>
                <p:nvPr/>
              </p:nvSpPr>
              <p:spPr>
                <a:xfrm>
                  <a:off x="9573493" y="993844"/>
                  <a:ext cx="1026879" cy="330271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sz="1000" dirty="0"/>
                    <a:t>TVAR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9EAEF7B-6D61-77BE-6803-A6DE59B5915F}"/>
                    </a:ext>
                  </a:extLst>
                </p:cNvPr>
                <p:cNvCxnSpPr>
                  <a:cxnSpLocks/>
                  <a:stCxn id="16" idx="2"/>
                  <a:endCxn id="19" idx="0"/>
                </p:cNvCxnSpPr>
                <p:nvPr/>
              </p:nvCxnSpPr>
              <p:spPr>
                <a:xfrm flipH="1">
                  <a:off x="8313786" y="1324115"/>
                  <a:ext cx="1773147" cy="5883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22F4DA-E69F-43B2-4598-F22C5E1189D1}"/>
                    </a:ext>
                  </a:extLst>
                </p:cNvPr>
                <p:cNvSpPr/>
                <p:nvPr/>
              </p:nvSpPr>
              <p:spPr>
                <a:xfrm>
                  <a:off x="7977673" y="1912425"/>
                  <a:ext cx="672224" cy="621028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sz="1000" dirty="0"/>
                    <a:t>x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3CE0716-C971-0E0B-CAE6-58A8D3080964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8649897" y="2222939"/>
                  <a:ext cx="37999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FF0F05-2292-B1BA-E6C3-7E608BAB7BA1}"/>
                    </a:ext>
                  </a:extLst>
                </p:cNvPr>
                <p:cNvSpPr/>
                <p:nvPr/>
              </p:nvSpPr>
              <p:spPr>
                <a:xfrm>
                  <a:off x="10086933" y="1912425"/>
                  <a:ext cx="672224" cy="621028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sz="1000" dirty="0"/>
                    <a:t>z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7AD7BA8-300A-404D-5A38-9EB82FADDED8}"/>
                    </a:ext>
                  </a:extLst>
                </p:cNvPr>
                <p:cNvSpPr/>
                <p:nvPr/>
              </p:nvSpPr>
              <p:spPr>
                <a:xfrm>
                  <a:off x="9029896" y="1912425"/>
                  <a:ext cx="672224" cy="621028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sz="1000" dirty="0"/>
                    <a:t>y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179313E8-80F6-F2D3-7FBE-966AFE7DE4EC}"/>
                    </a:ext>
                  </a:extLst>
                </p:cNvPr>
                <p:cNvCxnSpPr>
                  <a:cxnSpLocks/>
                  <a:stCxn id="23" idx="6"/>
                  <a:endCxn id="22" idx="2"/>
                </p:cNvCxnSpPr>
                <p:nvPr/>
              </p:nvCxnSpPr>
              <p:spPr>
                <a:xfrm>
                  <a:off x="9702120" y="2222939"/>
                  <a:ext cx="38481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B47D402-F18A-F986-598A-72EE2DBB83C5}"/>
                  </a:ext>
                </a:extLst>
              </p:cNvPr>
              <p:cNvSpPr/>
              <p:nvPr/>
            </p:nvSpPr>
            <p:spPr>
              <a:xfrm>
                <a:off x="10200456" y="1471732"/>
                <a:ext cx="525377" cy="51472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KR" sz="1000" dirty="0"/>
                  <a:t>’[‘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E0FE12E-95AF-9C72-FE5A-42796CF73E36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9899706" y="1729092"/>
                <a:ext cx="3007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0A87BEC-DE1D-71EF-D844-35EF4AD17F5C}"/>
                </a:ext>
              </a:extLst>
            </p:cNvPr>
            <p:cNvCxnSpPr>
              <a:cxnSpLocks/>
              <a:stCxn id="37" idx="4"/>
              <a:endCxn id="44" idx="0"/>
            </p:cNvCxnSpPr>
            <p:nvPr/>
          </p:nvCxnSpPr>
          <p:spPr>
            <a:xfrm flipH="1">
              <a:off x="9959818" y="2117296"/>
              <a:ext cx="413064" cy="257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19D908-2658-6A7F-8A93-CF96EE0B7CF0}"/>
                </a:ext>
              </a:extLst>
            </p:cNvPr>
            <p:cNvSpPr/>
            <p:nvPr/>
          </p:nvSpPr>
          <p:spPr>
            <a:xfrm>
              <a:off x="9697129" y="2374656"/>
              <a:ext cx="525377" cy="51472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a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0CAEE9-7F25-B4F0-099C-CF5EFFF77157}"/>
                </a:ext>
              </a:extLst>
            </p:cNvPr>
            <p:cNvSpPr/>
            <p:nvPr/>
          </p:nvSpPr>
          <p:spPr>
            <a:xfrm>
              <a:off x="10519454" y="2374656"/>
              <a:ext cx="525377" cy="51472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3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FCE7C8-99F6-D0E6-0AF5-4DA27406E3C1}"/>
                </a:ext>
              </a:extLst>
            </p:cNvPr>
            <p:cNvCxnSpPr>
              <a:cxnSpLocks/>
              <a:stCxn id="44" idx="6"/>
              <a:endCxn id="47" idx="2"/>
            </p:cNvCxnSpPr>
            <p:nvPr/>
          </p:nvCxnSpPr>
          <p:spPr>
            <a:xfrm>
              <a:off x="10222506" y="2632016"/>
              <a:ext cx="296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0DF6813-4E25-6D9B-2E99-781630CFE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770" y="4302720"/>
            <a:ext cx="1384300" cy="2006600"/>
          </a:xfrm>
          <a:prstGeom prst="rect">
            <a:avLst/>
          </a:prstGeom>
        </p:spPr>
      </p:pic>
      <p:grpSp>
        <p:nvGrpSpPr>
          <p:cNvPr id="7" name="그룹 2">
            <a:extLst>
              <a:ext uri="{FF2B5EF4-FFF2-40B4-BE49-F238E27FC236}">
                <a16:creationId xmlns:a16="http://schemas.microsoft.com/office/drawing/2014/main" id="{992690B6-FA76-4C96-B2F9-1631B472003F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10" name="직사각형 20">
              <a:extLst>
                <a:ext uri="{FF2B5EF4-FFF2-40B4-BE49-F238E27FC236}">
                  <a16:creationId xmlns:a16="http://schemas.microsoft.com/office/drawing/2014/main" id="{C4C0E3E1-17CE-4335-7E93-A7E6EBFF80F0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8">
              <a:extLst>
                <a:ext uri="{FF2B5EF4-FFF2-40B4-BE49-F238E27FC236}">
                  <a16:creationId xmlns:a16="http://schemas.microsoft.com/office/drawing/2014/main" id="{3F6C560B-A190-2483-3A0C-425CC751D6D9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43E09D-81B6-023C-6334-58571027A8C1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8CE23-C635-98D8-FBAF-84E6B6974D45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BC2AC7-1D2D-6534-4F01-CC539A8F2932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984054-0BFD-3067-9F63-75087BEABF61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56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array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368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array variable (in s_CodeGen.c)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7C6FE-CC44-612C-E47D-E99CAD8E365A}"/>
              </a:ext>
            </a:extLst>
          </p:cNvPr>
          <p:cNvSpPr txBox="1"/>
          <p:nvPr/>
        </p:nvSpPr>
        <p:spPr>
          <a:xfrm>
            <a:off x="7233847" y="3232053"/>
            <a:ext cx="4794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ASSIGN</a:t>
            </a:r>
            <a:r>
              <a:rPr lang="ko-KR" altLang="en-US" sz="1400" dirty="0"/>
              <a:t>의 자식이 </a:t>
            </a:r>
            <a:r>
              <a:rPr lang="en-US" altLang="ko-KR" sz="1400" dirty="0"/>
              <a:t>‘[‘ </a:t>
            </a:r>
            <a:r>
              <a:rPr lang="ko-KR" altLang="en-US" sz="1400" dirty="0"/>
              <a:t>문자인지를 확인하여 </a:t>
            </a:r>
            <a:r>
              <a:rPr lang="en-US" altLang="ko-KR" sz="1400" dirty="0"/>
              <a:t>array variable</a:t>
            </a:r>
            <a:r>
              <a:rPr lang="ko-KR" altLang="en-US" sz="1400" dirty="0"/>
              <a:t>임을 구분한다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A[3]</a:t>
            </a:r>
            <a:r>
              <a:rPr lang="ko-KR" altLang="en-US" sz="1400" dirty="0"/>
              <a:t>의 연산은 다음과 같다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FF9900"/>
                </a:highlight>
              </a:rPr>
              <a:t>A</a:t>
            </a:r>
            <a:r>
              <a:rPr lang="ko-KR" altLang="en-US" sz="1400" dirty="0">
                <a:highlight>
                  <a:srgbClr val="FF9900"/>
                </a:highlight>
              </a:rPr>
              <a:t>의 주소 </a:t>
            </a:r>
            <a:r>
              <a:rPr lang="en-US" altLang="ko-KR" sz="1400" dirty="0">
                <a:highlight>
                  <a:srgbClr val="FF9900"/>
                </a:highlight>
              </a:rPr>
              <a:t>+ 3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즉</a:t>
            </a:r>
            <a:r>
              <a:rPr lang="en-US" altLang="ko-KR" sz="1400" dirty="0"/>
              <a:t>, array variable symbol</a:t>
            </a:r>
            <a:r>
              <a:rPr lang="ko-KR" altLang="en-US" sz="1400" dirty="0"/>
              <a:t>인 </a:t>
            </a:r>
            <a:r>
              <a:rPr lang="en-US" altLang="ko-KR" sz="1400" dirty="0"/>
              <a:t>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발견하면</a:t>
            </a:r>
            <a:r>
              <a:rPr lang="en-US" altLang="ko-KR" sz="1400" dirty="0"/>
              <a:t>, </a:t>
            </a:r>
            <a:r>
              <a:rPr lang="en-US" altLang="ko-KR" sz="1400" b="1" dirty="0"/>
              <a:t>Lod</a:t>
            </a:r>
            <a:r>
              <a:rPr lang="ko-KR" altLang="en-US" sz="1400" b="1" dirty="0"/>
              <a:t> 대신 </a:t>
            </a:r>
            <a:r>
              <a:rPr lang="en-US" altLang="ko-KR" sz="1400" b="1" dirty="0" err="1"/>
              <a:t>Lda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수행</a:t>
            </a:r>
            <a:r>
              <a:rPr lang="ko-KR" altLang="en-US" sz="1400" dirty="0"/>
              <a:t>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Lda</a:t>
            </a:r>
            <a:r>
              <a:rPr lang="ko-KR" altLang="en-US" sz="1400" dirty="0"/>
              <a:t>로</a:t>
            </a:r>
            <a:r>
              <a:rPr lang="en-US" altLang="ko-KR" sz="1400" dirty="0"/>
              <a:t> A</a:t>
            </a:r>
            <a:r>
              <a:rPr lang="ko-KR" altLang="en-US" sz="1400" dirty="0"/>
              <a:t>의 주소를 </a:t>
            </a:r>
            <a:r>
              <a:rPr lang="en-US" altLang="ko-KR" sz="1400" dirty="0"/>
              <a:t>push, </a:t>
            </a:r>
            <a:r>
              <a:rPr lang="en-US" altLang="ko-KR" sz="1400" dirty="0" err="1"/>
              <a:t>Lti</a:t>
            </a:r>
            <a:r>
              <a:rPr lang="ko-KR" altLang="en-US" sz="1400" dirty="0"/>
              <a:t>로 </a:t>
            </a:r>
            <a:r>
              <a:rPr lang="en-US" altLang="ko-KR" sz="1400" dirty="0"/>
              <a:t>3</a:t>
            </a:r>
            <a:r>
              <a:rPr lang="ko-KR" altLang="en-US" sz="1400" dirty="0"/>
              <a:t>을 </a:t>
            </a:r>
            <a:r>
              <a:rPr lang="en-US" altLang="ko-KR" sz="1400" dirty="0"/>
              <a:t>push </a:t>
            </a:r>
            <a:r>
              <a:rPr lang="ko-KR" altLang="en-US" sz="1400" dirty="0"/>
              <a:t>한 후</a:t>
            </a:r>
            <a:r>
              <a:rPr lang="en-US" altLang="ko-KR" sz="1400" dirty="0"/>
              <a:t>, </a:t>
            </a:r>
            <a:r>
              <a:rPr lang="en-US" altLang="ko-KR" sz="1400" b="1" dirty="0"/>
              <a:t>ADD </a:t>
            </a:r>
            <a:r>
              <a:rPr lang="ko-KR" altLang="en-US" sz="1400" b="1" dirty="0"/>
              <a:t>연산</a:t>
            </a:r>
            <a:r>
              <a:rPr lang="ko-KR" altLang="en-US" sz="1400" dirty="0"/>
              <a:t>을 수행하면</a:t>
            </a:r>
            <a:r>
              <a:rPr lang="en-US" altLang="ko-KR" sz="1400" dirty="0"/>
              <a:t>, </a:t>
            </a:r>
            <a:r>
              <a:rPr lang="en-US" altLang="ko-KR" sz="1400" b="1" dirty="0"/>
              <a:t>A[3]</a:t>
            </a:r>
            <a:r>
              <a:rPr lang="ko-KR" altLang="en-US" sz="1400" b="1" dirty="0"/>
              <a:t>의 주소가 </a:t>
            </a:r>
            <a:r>
              <a:rPr lang="en-US" altLang="ko-KR" sz="1400" b="1" dirty="0"/>
              <a:t>Stack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Push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07AD2-F4C3-906E-A89E-27E45B2EF4E7}"/>
              </a:ext>
            </a:extLst>
          </p:cNvPr>
          <p:cNvGrpSpPr/>
          <p:nvPr/>
        </p:nvGrpSpPr>
        <p:grpSpPr>
          <a:xfrm>
            <a:off x="8217231" y="893472"/>
            <a:ext cx="3098982" cy="2110951"/>
            <a:chOff x="7783850" y="884069"/>
            <a:chExt cx="2462390" cy="18967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146B91-C809-7493-7443-5BBC58DCC5D5}"/>
                </a:ext>
              </a:extLst>
            </p:cNvPr>
            <p:cNvGrpSpPr/>
            <p:nvPr/>
          </p:nvGrpSpPr>
          <p:grpSpPr>
            <a:xfrm>
              <a:off x="7783850" y="884069"/>
              <a:ext cx="2231366" cy="1896792"/>
              <a:chOff x="7457782" y="841238"/>
              <a:chExt cx="2231366" cy="189679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E1DDC8A-84E2-C3CA-1A21-ACBBC16495EE}"/>
                  </a:ext>
                </a:extLst>
              </p:cNvPr>
              <p:cNvGrpSpPr/>
              <p:nvPr/>
            </p:nvGrpSpPr>
            <p:grpSpPr>
              <a:xfrm>
                <a:off x="7870846" y="841238"/>
                <a:ext cx="1818302" cy="1109918"/>
                <a:chOff x="7961109" y="710394"/>
                <a:chExt cx="1818302" cy="110991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83DFDE0-F9A7-F143-07D8-296E5AA9FDE1}"/>
                    </a:ext>
                  </a:extLst>
                </p:cNvPr>
                <p:cNvGrpSpPr/>
                <p:nvPr/>
              </p:nvGrpSpPr>
              <p:grpSpPr>
                <a:xfrm>
                  <a:off x="8223798" y="710394"/>
                  <a:ext cx="1555613" cy="595198"/>
                  <a:chOff x="8609952" y="993844"/>
                  <a:chExt cx="1990420" cy="71812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43EF1B5B-3408-54C8-D493-F2283CDD30C3}"/>
                      </a:ext>
                    </a:extLst>
                  </p:cNvPr>
                  <p:cNvSpPr/>
                  <p:nvPr/>
                </p:nvSpPr>
                <p:spPr>
                  <a:xfrm>
                    <a:off x="9573493" y="993844"/>
                    <a:ext cx="1026879" cy="330271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KR" sz="900" dirty="0"/>
                      <a:t>ASSIGN</a:t>
                    </a:r>
                  </a:p>
                </p:txBody>
              </p: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9EAEF7B-6D61-77BE-6803-A6DE59B5915F}"/>
                      </a:ext>
                    </a:extLst>
                  </p:cNvPr>
                  <p:cNvCxnSpPr>
                    <a:cxnSpLocks/>
                    <a:stCxn id="16" idx="2"/>
                    <a:endCxn id="37" idx="0"/>
                  </p:cNvCxnSpPr>
                  <p:nvPr/>
                </p:nvCxnSpPr>
                <p:spPr>
                  <a:xfrm flipH="1">
                    <a:off x="8609952" y="1324115"/>
                    <a:ext cx="1476981" cy="3878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B47D402-F18A-F986-598A-72EE2DBB83C5}"/>
                    </a:ext>
                  </a:extLst>
                </p:cNvPr>
                <p:cNvSpPr/>
                <p:nvPr/>
              </p:nvSpPr>
              <p:spPr>
                <a:xfrm>
                  <a:off x="7961109" y="1305592"/>
                  <a:ext cx="525377" cy="514720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KR" sz="900" dirty="0"/>
                    <a:t>’[‘</a:t>
                  </a:r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0A87BEC-DE1D-71EF-D844-35EF4AD17F5C}"/>
                  </a:ext>
                </a:extLst>
              </p:cNvPr>
              <p:cNvCxnSpPr>
                <a:cxnSpLocks/>
                <a:stCxn id="37" idx="4"/>
                <a:endCxn id="44" idx="0"/>
              </p:cNvCxnSpPr>
              <p:nvPr/>
            </p:nvCxnSpPr>
            <p:spPr>
              <a:xfrm flipH="1">
                <a:off x="7720471" y="1951156"/>
                <a:ext cx="413064" cy="2721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419D908-2658-6A7F-8A93-CF96EE0B7CF0}"/>
                  </a:ext>
                </a:extLst>
              </p:cNvPr>
              <p:cNvSpPr/>
              <p:nvPr/>
            </p:nvSpPr>
            <p:spPr>
              <a:xfrm>
                <a:off x="7457782" y="2223310"/>
                <a:ext cx="525377" cy="51472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KR" sz="900" dirty="0"/>
                  <a:t>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D0CAEE9-7F25-B4F0-099C-CF5EFFF77157}"/>
                  </a:ext>
                </a:extLst>
              </p:cNvPr>
              <p:cNvSpPr/>
              <p:nvPr/>
            </p:nvSpPr>
            <p:spPr>
              <a:xfrm>
                <a:off x="8361214" y="2223310"/>
                <a:ext cx="525377" cy="51472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KR" sz="900" dirty="0"/>
                  <a:t>3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0FCE7C8-99F6-D0E6-0AF5-4DA27406E3C1}"/>
                  </a:ext>
                </a:extLst>
              </p:cNvPr>
              <p:cNvCxnSpPr>
                <a:cxnSpLocks/>
                <a:stCxn id="44" idx="6"/>
                <a:endCxn id="47" idx="2"/>
              </p:cNvCxnSpPr>
              <p:nvPr/>
            </p:nvCxnSpPr>
            <p:spPr>
              <a:xfrm>
                <a:off x="7983159" y="2480670"/>
                <a:ext cx="3780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0C62BD-10A9-FC22-322A-131B1DBB7748}"/>
                </a:ext>
              </a:extLst>
            </p:cNvPr>
            <p:cNvSpPr/>
            <p:nvPr/>
          </p:nvSpPr>
          <p:spPr>
            <a:xfrm>
              <a:off x="9091905" y="1474943"/>
              <a:ext cx="1154335" cy="51472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900" dirty="0"/>
                <a:t>Expression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B989EA1-6FEB-12EE-80FF-799ED2E5B3EA}"/>
                </a:ext>
              </a:extLst>
            </p:cNvPr>
            <p:cNvCxnSpPr>
              <a:cxnSpLocks/>
              <a:stCxn id="37" idx="6"/>
              <a:endCxn id="34" idx="2"/>
            </p:cNvCxnSpPr>
            <p:nvPr/>
          </p:nvCxnSpPr>
          <p:spPr>
            <a:xfrm flipV="1">
              <a:off x="8722291" y="1732303"/>
              <a:ext cx="369615" cy="4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570F4DDF-BBE3-9C3F-E225-D9B8092C98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043" y="1242058"/>
            <a:ext cx="4794036" cy="38055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B139918-B12D-CE41-FF5F-A6B150CEA60B}"/>
              </a:ext>
            </a:extLst>
          </p:cNvPr>
          <p:cNvSpPr txBox="1"/>
          <p:nvPr/>
        </p:nvSpPr>
        <p:spPr>
          <a:xfrm>
            <a:off x="2400043" y="5209965"/>
            <a:ext cx="76049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⬥ </a:t>
            </a:r>
            <a:r>
              <a:rPr lang="ko-KR" altLang="en-US" sz="1400" b="1" dirty="0"/>
              <a:t>고려사항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FF9900"/>
                </a:highlight>
              </a:rPr>
              <a:t>A[3] = b</a:t>
            </a:r>
            <a:r>
              <a:rPr lang="ko-KR" altLang="en-US" sz="1400" dirty="0"/>
              <a:t>와 </a:t>
            </a:r>
            <a:r>
              <a:rPr lang="en-US" altLang="ko-KR" sz="1400" dirty="0">
                <a:highlight>
                  <a:srgbClr val="00FFFF"/>
                </a:highlight>
              </a:rPr>
              <a:t>b = A[3]</a:t>
            </a:r>
            <a:r>
              <a:rPr lang="ko-KR" altLang="en-US" sz="1400" dirty="0"/>
              <a:t>과는 동작이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A[3]</a:t>
            </a:r>
            <a:r>
              <a:rPr lang="ko-KR" altLang="en-US" sz="1400" dirty="0"/>
              <a:t>을 보면 </a:t>
            </a:r>
            <a:r>
              <a:rPr lang="en-US" altLang="ko-KR" sz="1400" dirty="0"/>
              <a:t>A</a:t>
            </a:r>
            <a:r>
              <a:rPr lang="ko-KR" altLang="en-US" sz="1400" dirty="0"/>
              <a:t>와</a:t>
            </a:r>
            <a:r>
              <a:rPr lang="en-US" altLang="ko-KR" sz="1400" dirty="0"/>
              <a:t> 3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ADD</a:t>
            </a:r>
            <a:r>
              <a:rPr lang="ko-KR" altLang="en-US" sz="1400" dirty="0"/>
              <a:t>연산을 수행한다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FF9900"/>
                </a:highlight>
              </a:rPr>
              <a:t>A[3]</a:t>
            </a:r>
            <a:r>
              <a:rPr lang="ko-KR" altLang="en-US" sz="1400" dirty="0">
                <a:highlight>
                  <a:srgbClr val="FF9900"/>
                </a:highlight>
              </a:rPr>
              <a:t>이 </a:t>
            </a:r>
            <a:r>
              <a:rPr lang="en-US" altLang="ko-KR" sz="1400" dirty="0">
                <a:highlight>
                  <a:srgbClr val="FF9900"/>
                </a:highlight>
              </a:rPr>
              <a:t>LHS</a:t>
            </a:r>
            <a:r>
              <a:rPr lang="ko-KR" altLang="en-US" sz="1400" dirty="0"/>
              <a:t>에 나오는 구문이라면</a:t>
            </a:r>
            <a:r>
              <a:rPr lang="en-US" altLang="ko-KR" sz="1400" dirty="0"/>
              <a:t>, </a:t>
            </a:r>
            <a:r>
              <a:rPr lang="en-US" altLang="ko-KR" sz="1400" b="1" dirty="0" err="1"/>
              <a:t>Ldi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수행한 후 </a:t>
            </a:r>
            <a:r>
              <a:rPr lang="en-US" altLang="ko-KR" sz="1400" b="1" dirty="0" err="1"/>
              <a:t>Sti</a:t>
            </a:r>
            <a:r>
              <a:rPr lang="ko-KR" altLang="en-US" sz="1400" dirty="0"/>
              <a:t>로 배열의 </a:t>
            </a:r>
            <a:r>
              <a:rPr lang="en-US" altLang="ko-KR" sz="1400" dirty="0"/>
              <a:t>Content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저장해야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ighlight>
                  <a:srgbClr val="00FFFF"/>
                </a:highlight>
              </a:rPr>
              <a:t>A[3]</a:t>
            </a:r>
            <a:r>
              <a:rPr lang="ko-KR" altLang="en-US" sz="1400" dirty="0">
                <a:highlight>
                  <a:srgbClr val="00FFFF"/>
                </a:highlight>
              </a:rPr>
              <a:t>이 </a:t>
            </a:r>
            <a:r>
              <a:rPr lang="en-US" altLang="ko-KR" sz="1400" dirty="0">
                <a:highlight>
                  <a:srgbClr val="00FFFF"/>
                </a:highlight>
              </a:rPr>
              <a:t>RHS</a:t>
            </a:r>
            <a:r>
              <a:rPr lang="ko-KR" altLang="en-US" sz="1400" dirty="0"/>
              <a:t>에 나오는 구문이라면</a:t>
            </a:r>
            <a:r>
              <a:rPr lang="en-US" altLang="ko-KR" sz="1400" dirty="0"/>
              <a:t>, </a:t>
            </a:r>
            <a:r>
              <a:rPr lang="ko-KR" altLang="en-US" sz="1400" dirty="0"/>
              <a:t>위</a:t>
            </a:r>
            <a:r>
              <a:rPr lang="en-US" altLang="ko-KR" sz="1400" dirty="0"/>
              <a:t> Add</a:t>
            </a:r>
            <a:r>
              <a:rPr lang="ko-KR" altLang="en-US" sz="1400" dirty="0"/>
              <a:t>연산의 결과를 끝으로 끝낸다</a:t>
            </a:r>
            <a:r>
              <a:rPr lang="en-US" altLang="ko-KR" sz="1400" dirty="0"/>
              <a:t>. </a:t>
            </a:r>
            <a:endParaRPr lang="en-KR" altLang="ko-KR" sz="1400" dirty="0"/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2141D0E-EF93-D1D4-44BA-02C04DFA0D4B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8" name="직사각형 20">
              <a:extLst>
                <a:ext uri="{FF2B5EF4-FFF2-40B4-BE49-F238E27FC236}">
                  <a16:creationId xmlns:a16="http://schemas.microsoft.com/office/drawing/2014/main" id="{CA911755-63FF-B277-5129-B5FD1DD50C07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8">
              <a:extLst>
                <a:ext uri="{FF2B5EF4-FFF2-40B4-BE49-F238E27FC236}">
                  <a16:creationId xmlns:a16="http://schemas.microsoft.com/office/drawing/2014/main" id="{A2523604-1DA2-4028-ADA2-9CF58E973A08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AEDD96-C40A-0B86-FF6D-87C5631D8129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13C79-76ED-FE9E-C473-37ACCF6DFBD8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9111D-8303-70B2-AF64-75711888EC36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EFD70-144F-F82A-EBA5-ADEC25DF9A4F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1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array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376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array variable (in s_interpreter.c)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B1004-A5F5-E4DB-9C85-BA0756FFA870}"/>
              </a:ext>
            </a:extLst>
          </p:cNvPr>
          <p:cNvSpPr txBox="1"/>
          <p:nvPr/>
        </p:nvSpPr>
        <p:spPr>
          <a:xfrm>
            <a:off x="2808918" y="1248212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&lt;Lda Instruction&gt;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686AF-3BA1-F7F6-EEB9-61809A3163BA}"/>
              </a:ext>
            </a:extLst>
          </p:cNvPr>
          <p:cNvSpPr txBox="1"/>
          <p:nvPr/>
        </p:nvSpPr>
        <p:spPr>
          <a:xfrm>
            <a:off x="5924634" y="125159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&lt;Ldi Instruction&gt;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5200A-268A-D4D2-DD19-A2A457FC335D}"/>
              </a:ext>
            </a:extLst>
          </p:cNvPr>
          <p:cNvSpPr txBox="1"/>
          <p:nvPr/>
        </p:nvSpPr>
        <p:spPr>
          <a:xfrm>
            <a:off x="9034739" y="1248212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&lt;Sti Instruction&gt;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B08972-D28A-559D-9EDF-172B7274868B}"/>
              </a:ext>
            </a:extLst>
          </p:cNvPr>
          <p:cNvSpPr/>
          <p:nvPr/>
        </p:nvSpPr>
        <p:spPr>
          <a:xfrm>
            <a:off x="2450032" y="1740993"/>
            <a:ext cx="2784364" cy="2524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case </a:t>
            </a:r>
            <a:r>
              <a:rPr lang="en-US" sz="1700" b="1" dirty="0" err="1"/>
              <a:t>Lda</a:t>
            </a:r>
            <a:r>
              <a:rPr lang="en-US" sz="1700" dirty="0"/>
              <a:t>: s[++</a:t>
            </a:r>
            <a:r>
              <a:rPr lang="en-US" sz="1700" dirty="0" err="1"/>
              <a:t>sp</a:t>
            </a:r>
            <a:r>
              <a:rPr lang="en-US" sz="1700" dirty="0"/>
              <a:t>] = </a:t>
            </a:r>
            <a:r>
              <a:rPr lang="en-US" sz="1700" dirty="0" err="1"/>
              <a:t>addr</a:t>
            </a:r>
            <a:r>
              <a:rPr lang="en-US" sz="1700" dirty="0"/>
              <a:t>;</a:t>
            </a:r>
            <a:endParaRPr lang="en-KR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59E0D-9C29-0BE6-48B4-A1B20ED0019E}"/>
              </a:ext>
            </a:extLst>
          </p:cNvPr>
          <p:cNvSpPr/>
          <p:nvPr/>
        </p:nvSpPr>
        <p:spPr>
          <a:xfrm>
            <a:off x="5533688" y="1740993"/>
            <a:ext cx="2784364" cy="2524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case </a:t>
            </a:r>
            <a:r>
              <a:rPr lang="en-US" sz="1700" b="1" dirty="0" err="1"/>
              <a:t>Ldi</a:t>
            </a:r>
            <a:r>
              <a:rPr lang="en-US" sz="1700" dirty="0"/>
              <a:t>: s[</a:t>
            </a:r>
            <a:r>
              <a:rPr lang="en-US" sz="1700" dirty="0" err="1"/>
              <a:t>sp</a:t>
            </a:r>
            <a:r>
              <a:rPr lang="en-US" sz="1700" dirty="0"/>
              <a:t>] = s[s[</a:t>
            </a:r>
            <a:r>
              <a:rPr lang="en-US" sz="1700" dirty="0" err="1"/>
              <a:t>sp</a:t>
            </a:r>
            <a:r>
              <a:rPr lang="en-US" sz="1700" dirty="0"/>
              <a:t>]];</a:t>
            </a:r>
            <a:endParaRPr lang="en-KR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6C9A6-0C0B-5635-41C4-E4EF218F005C}"/>
              </a:ext>
            </a:extLst>
          </p:cNvPr>
          <p:cNvSpPr/>
          <p:nvPr/>
        </p:nvSpPr>
        <p:spPr>
          <a:xfrm>
            <a:off x="8617344" y="1740993"/>
            <a:ext cx="2784364" cy="2524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/>
              <a:t>case </a:t>
            </a:r>
            <a:r>
              <a:rPr lang="en-US" sz="1700" b="1" dirty="0" err="1"/>
              <a:t>Sti</a:t>
            </a:r>
            <a:r>
              <a:rPr lang="en-US" sz="1700" dirty="0"/>
              <a:t>: </a:t>
            </a:r>
          </a:p>
          <a:p>
            <a:r>
              <a:rPr lang="en-US" sz="1700" dirty="0"/>
              <a:t>	s[s[sp-1]] = s[</a:t>
            </a:r>
            <a:r>
              <a:rPr lang="en-US" sz="1700" dirty="0" err="1"/>
              <a:t>sp</a:t>
            </a:r>
            <a:r>
              <a:rPr lang="en-US" sz="1700" dirty="0"/>
              <a:t>];</a:t>
            </a:r>
          </a:p>
          <a:p>
            <a:r>
              <a:rPr lang="en-US" sz="1700" dirty="0"/>
              <a:t>	if (s[sp-1] != </a:t>
            </a:r>
            <a:r>
              <a:rPr lang="en-US" sz="1700" dirty="0" err="1"/>
              <a:t>sp</a:t>
            </a:r>
            <a:r>
              <a:rPr lang="en-US" sz="1700" dirty="0"/>
              <a:t>)</a:t>
            </a:r>
          </a:p>
          <a:p>
            <a:r>
              <a:rPr lang="en-US" sz="1700" dirty="0"/>
              <a:t>		</a:t>
            </a:r>
            <a:r>
              <a:rPr lang="en-US" sz="1700" dirty="0" err="1"/>
              <a:t>sp</a:t>
            </a:r>
            <a:r>
              <a:rPr lang="en-US" sz="1700" dirty="0"/>
              <a:t> -=2;</a:t>
            </a:r>
          </a:p>
          <a:p>
            <a:r>
              <a:rPr lang="en-US" sz="1700" dirty="0"/>
              <a:t>	else</a:t>
            </a:r>
          </a:p>
          <a:p>
            <a:r>
              <a:rPr lang="en-US" sz="1700" dirty="0"/>
              <a:t>		--</a:t>
            </a:r>
            <a:r>
              <a:rPr lang="en-US" sz="1700" dirty="0" err="1"/>
              <a:t>sp</a:t>
            </a:r>
            <a:r>
              <a:rPr lang="en-US" sz="1700" dirty="0"/>
              <a:t>;</a:t>
            </a:r>
            <a:endParaRPr lang="en-KR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6038D-B155-6BA6-37C8-EA51EA7B5751}"/>
              </a:ext>
            </a:extLst>
          </p:cNvPr>
          <p:cNvSpPr txBox="1"/>
          <p:nvPr/>
        </p:nvSpPr>
        <p:spPr>
          <a:xfrm>
            <a:off x="2490675" y="4389396"/>
            <a:ext cx="2743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KR" sz="1400" dirty="0"/>
              <a:t>Stack Top에 Array variable의 Symbol의 주소를 push한다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DED78-4795-8275-9BF3-75A82BB0638F}"/>
              </a:ext>
            </a:extLst>
          </p:cNvPr>
          <p:cNvSpPr txBox="1"/>
          <p:nvPr/>
        </p:nvSpPr>
        <p:spPr>
          <a:xfrm>
            <a:off x="5533688" y="4383801"/>
            <a:ext cx="27437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KR" sz="1400" dirty="0"/>
              <a:t>Stack Top에 있는 것은 </a:t>
            </a:r>
            <a:r>
              <a:rPr lang="en-US" altLang="ko-KR" sz="1400" dirty="0"/>
              <a:t>’</a:t>
            </a:r>
            <a:r>
              <a:rPr lang="ko-KR" altLang="en-US" sz="1400" b="1" dirty="0"/>
              <a:t>주소</a:t>
            </a:r>
            <a:r>
              <a:rPr lang="en-US" altLang="ko-KR" sz="1400" dirty="0"/>
              <a:t>’</a:t>
            </a:r>
            <a:r>
              <a:rPr lang="ko-KR" altLang="en-US" sz="1400" dirty="0"/>
              <a:t>값임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주소 값에 해당하는 공간에 들어 있는 </a:t>
            </a:r>
            <a:r>
              <a:rPr lang="en-US" altLang="ko-KR" sz="1400" dirty="0"/>
              <a:t>‘</a:t>
            </a:r>
            <a:r>
              <a:rPr lang="ko-KR" altLang="en-US" sz="1400" b="1" dirty="0"/>
              <a:t>값</a:t>
            </a:r>
            <a:r>
              <a:rPr lang="en-US" altLang="ko-KR" sz="1400" dirty="0"/>
              <a:t>’</a:t>
            </a:r>
            <a:r>
              <a:rPr lang="ko-KR" altLang="en-US" sz="1400" dirty="0"/>
              <a:t>을 </a:t>
            </a:r>
            <a:r>
              <a:rPr lang="en-US" altLang="ko-KR" sz="1400" dirty="0"/>
              <a:t>Stack Top</a:t>
            </a:r>
            <a:r>
              <a:rPr lang="ko-KR" altLang="en-US" sz="1400" dirty="0"/>
              <a:t>에 </a:t>
            </a:r>
            <a:r>
              <a:rPr lang="en-US" altLang="ko-KR" sz="1400" dirty="0"/>
              <a:t>Push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CC97E-C379-A2DC-8FBD-4F40AB9EE236}"/>
              </a:ext>
            </a:extLst>
          </p:cNvPr>
          <p:cNvSpPr txBox="1"/>
          <p:nvPr/>
        </p:nvSpPr>
        <p:spPr>
          <a:xfrm>
            <a:off x="8617344" y="4383801"/>
            <a:ext cx="2872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Stack Top</a:t>
            </a:r>
            <a:r>
              <a:rPr lang="ko-KR" altLang="en-US" sz="1200" dirty="0"/>
              <a:t>에 있는 </a:t>
            </a:r>
            <a:r>
              <a:rPr lang="ko-KR" altLang="en-US" sz="1200" b="1" dirty="0"/>
              <a:t>값을</a:t>
            </a:r>
            <a:r>
              <a:rPr lang="ko-KR" altLang="en-US" sz="1200" dirty="0"/>
              <a:t> </a:t>
            </a:r>
            <a:r>
              <a:rPr lang="en-US" altLang="ko-KR" sz="1200" dirty="0"/>
              <a:t>Stack Top-1</a:t>
            </a:r>
            <a:r>
              <a:rPr lang="ko-KR" altLang="en-US" sz="1200" dirty="0"/>
              <a:t>에 들어있는 </a:t>
            </a:r>
            <a:r>
              <a:rPr lang="ko-KR" altLang="en-US" sz="1200" b="1" dirty="0"/>
              <a:t>주소 값에 해당하는 공간에</a:t>
            </a:r>
            <a:r>
              <a:rPr lang="ko-KR" altLang="en-US" sz="1200" dirty="0"/>
              <a:t> 할당한다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err="1"/>
              <a:t>Sti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수행하기 위해 사용했던 </a:t>
            </a:r>
            <a:r>
              <a:rPr lang="en-US" altLang="ko-KR" sz="1200" b="1" dirty="0"/>
              <a:t>Stack </a:t>
            </a:r>
            <a:r>
              <a:rPr lang="ko-KR" altLang="en-US" sz="1200" b="1" dirty="0"/>
              <a:t>공간을 다시 원상복귀</a:t>
            </a:r>
            <a:r>
              <a:rPr lang="ko-KR" altLang="en-US" sz="1200" dirty="0"/>
              <a:t> 해야 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만약 </a:t>
            </a:r>
            <a:r>
              <a:rPr lang="en-US" altLang="ko-KR" sz="1200" dirty="0"/>
              <a:t>Stack Top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Sti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한것이라면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감소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그 외에는 </a:t>
            </a:r>
            <a:r>
              <a:rPr lang="en-US" altLang="ko-KR" sz="1200" dirty="0"/>
              <a:t>2</a:t>
            </a:r>
            <a:r>
              <a:rPr lang="ko-KR" altLang="en-US" sz="1200" dirty="0"/>
              <a:t>감소해야 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E73E7E71-217A-FC29-2823-96926BE49783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11" name="직사각형 20">
              <a:extLst>
                <a:ext uri="{FF2B5EF4-FFF2-40B4-BE49-F238E27FC236}">
                  <a16:creationId xmlns:a16="http://schemas.microsoft.com/office/drawing/2014/main" id="{6B7CF31D-2F5E-D451-AD2F-7DE1887C224F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8">
              <a:extLst>
                <a:ext uri="{FF2B5EF4-FFF2-40B4-BE49-F238E27FC236}">
                  <a16:creationId xmlns:a16="http://schemas.microsoft.com/office/drawing/2014/main" id="{F9A94776-1065-93AF-B953-82E95C2783C2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378527-2690-DB2C-2A16-CF7CD7C314CE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8331F-AB05-3C6B-4FB9-556F3A839611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3982D9-0B65-BB86-FEC8-38622692FC6C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45F902-E6F8-66B6-FA72-FC023412864F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4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 – Basic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861-0F03-5309-5A8C-F4055BA93E53}"/>
              </a:ext>
            </a:extLst>
          </p:cNvPr>
          <p:cNvSpPr txBox="1"/>
          <p:nvPr/>
        </p:nvSpPr>
        <p:spPr>
          <a:xfrm>
            <a:off x="2349043" y="675552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PL0 Code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3FD03CD-EFB3-EE08-22C0-C6B1F306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186775"/>
            <a:ext cx="6121400" cy="3835400"/>
          </a:xfrm>
          <a:prstGeom prst="rect">
            <a:avLst/>
          </a:prstGeom>
        </p:spPr>
      </p:pic>
      <p:grpSp>
        <p:nvGrpSpPr>
          <p:cNvPr id="31" name="그룹 2">
            <a:extLst>
              <a:ext uri="{FF2B5EF4-FFF2-40B4-BE49-F238E27FC236}">
                <a16:creationId xmlns:a16="http://schemas.microsoft.com/office/drawing/2014/main" id="{A81131DD-09D7-679B-5D91-2EF9966D8E1F}"/>
              </a:ext>
            </a:extLst>
          </p:cNvPr>
          <p:cNvGrpSpPr/>
          <p:nvPr/>
        </p:nvGrpSpPr>
        <p:grpSpPr>
          <a:xfrm>
            <a:off x="0" y="1309107"/>
            <a:ext cx="2349043" cy="415292"/>
            <a:chOff x="0" y="886790"/>
            <a:chExt cx="2349043" cy="415292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BCA27722-BA53-8BC5-8B3E-0752FD0D04AD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8">
              <a:extLst>
                <a:ext uri="{FF2B5EF4-FFF2-40B4-BE49-F238E27FC236}">
                  <a16:creationId xmlns:a16="http://schemas.microsoft.com/office/drawing/2014/main" id="{5F97E0C4-EB02-C9AF-7EEB-56F881861DB3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8294FE3-811E-3184-5E76-3E57F537BEB2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FDB28D-7BFA-84EE-D93C-CA2E2B2C21A9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B62335-346A-F11F-BD3C-32F7C6136348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02B401-63BF-AA64-3200-7DF0011B37CA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6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6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 &amp; Binary Code – 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5396B-FCBB-BF32-E316-E95B539997C6}"/>
              </a:ext>
            </a:extLst>
          </p:cNvPr>
          <p:cNvSpPr txBox="1"/>
          <p:nvPr/>
        </p:nvSpPr>
        <p:spPr>
          <a:xfrm>
            <a:off x="2426619" y="994690"/>
            <a:ext cx="31005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	JMP	LAB0</a:t>
            </a:r>
          </a:p>
          <a:p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JMP	LAB1</a:t>
            </a:r>
          </a:p>
          <a:p>
            <a:r>
              <a:rPr lang="en-US" sz="800" b="1" dirty="0"/>
              <a:t>LAB1</a:t>
            </a:r>
          </a:p>
          <a:p>
            <a:r>
              <a:rPr lang="en-US" sz="800" b="1" dirty="0"/>
              <a:t>	INT	0	5</a:t>
            </a:r>
          </a:p>
          <a:p>
            <a:r>
              <a:rPr lang="en-US" sz="800" b="1" dirty="0"/>
              <a:t>	LOD	1	3</a:t>
            </a:r>
          </a:p>
          <a:p>
            <a:r>
              <a:rPr lang="en-US" sz="800" b="1" dirty="0"/>
              <a:t>	STO	0	3</a:t>
            </a:r>
          </a:p>
          <a:p>
            <a:r>
              <a:rPr lang="en-US" sz="800" b="1" dirty="0"/>
              <a:t>	LOD	1	4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LAB2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NE</a:t>
            </a:r>
          </a:p>
          <a:p>
            <a:r>
              <a:rPr lang="en-US" sz="800" b="1" dirty="0"/>
              <a:t>	JPC	LAB3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LT</a:t>
            </a:r>
          </a:p>
          <a:p>
            <a:r>
              <a:rPr lang="en-US" sz="800" b="1" dirty="0"/>
              <a:t>	JPC	LAB4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SUB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LAB4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LT</a:t>
            </a:r>
          </a:p>
          <a:p>
            <a:r>
              <a:rPr lang="en-US" sz="800" b="1" dirty="0"/>
              <a:t>	JPC	LAB5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SUB</a:t>
            </a:r>
          </a:p>
          <a:p>
            <a:r>
              <a:rPr lang="en-US" sz="800" b="1" dirty="0"/>
              <a:t>	STO	0	3</a:t>
            </a:r>
          </a:p>
          <a:p>
            <a:r>
              <a:rPr lang="en-US" sz="800" b="1" dirty="0"/>
              <a:t>LAB5</a:t>
            </a:r>
          </a:p>
          <a:p>
            <a:r>
              <a:rPr lang="en-US" sz="800" b="1" dirty="0"/>
              <a:t>	JMP	LAB2</a:t>
            </a:r>
          </a:p>
          <a:p>
            <a:r>
              <a:rPr lang="en-US" sz="800" b="1" dirty="0"/>
              <a:t>LAB3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STO	1	5</a:t>
            </a:r>
          </a:p>
          <a:p>
            <a:r>
              <a:rPr lang="en-US" sz="800" b="1" dirty="0"/>
              <a:t>	RET</a:t>
            </a:r>
          </a:p>
          <a:p>
            <a:r>
              <a:rPr lang="en-US" sz="800" b="1" dirty="0"/>
              <a:t>LAB0</a:t>
            </a:r>
          </a:p>
          <a:p>
            <a:r>
              <a:rPr lang="en-US" sz="800" b="1" dirty="0"/>
              <a:t>	INT	0	8</a:t>
            </a:r>
          </a:p>
          <a:p>
            <a:r>
              <a:rPr lang="en-US" sz="800" b="1" dirty="0"/>
              <a:t>	LIT	0	84</a:t>
            </a:r>
          </a:p>
          <a:p>
            <a:r>
              <a:rPr lang="en-US" sz="800" b="1" dirty="0"/>
              <a:t>	STO	0	3</a:t>
            </a:r>
          </a:p>
          <a:p>
            <a:r>
              <a:rPr lang="en-US" sz="800" b="1" dirty="0"/>
              <a:t>	LIT	0	36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	CAL	0	</a:t>
            </a:r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END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BD89D8AB-B51B-9991-3C6F-66AA9A0E1764}"/>
              </a:ext>
            </a:extLst>
          </p:cNvPr>
          <p:cNvCxnSpPr>
            <a:cxnSpLocks/>
          </p:cNvCxnSpPr>
          <p:nvPr/>
        </p:nvCxnSpPr>
        <p:spPr>
          <a:xfrm>
            <a:off x="5534859" y="548680"/>
            <a:ext cx="0" cy="6552728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4">
            <a:extLst>
              <a:ext uri="{FF2B5EF4-FFF2-40B4-BE49-F238E27FC236}">
                <a16:creationId xmlns:a16="http://schemas.microsoft.com/office/drawing/2014/main" id="{76EDFE2B-4E81-2EB5-0E34-8D5034198F6E}"/>
              </a:ext>
            </a:extLst>
          </p:cNvPr>
          <p:cNvCxnSpPr>
            <a:cxnSpLocks/>
          </p:cNvCxnSpPr>
          <p:nvPr/>
        </p:nvCxnSpPr>
        <p:spPr>
          <a:xfrm>
            <a:off x="8969076" y="548680"/>
            <a:ext cx="0" cy="6744344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D7D4D2-DCAE-4995-4990-1AB913008D23}"/>
              </a:ext>
            </a:extLst>
          </p:cNvPr>
          <p:cNvSpPr txBox="1"/>
          <p:nvPr/>
        </p:nvSpPr>
        <p:spPr>
          <a:xfrm>
            <a:off x="5911829" y="992748"/>
            <a:ext cx="305724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	6	0	31</a:t>
            </a:r>
          </a:p>
          <a:p>
            <a:r>
              <a:rPr lang="en-US" sz="800" dirty="0"/>
              <a:t>1	6	0	2</a:t>
            </a:r>
          </a:p>
          <a:p>
            <a:r>
              <a:rPr lang="en-US" sz="800" dirty="0"/>
              <a:t>2	5	0	5</a:t>
            </a:r>
          </a:p>
          <a:p>
            <a:r>
              <a:rPr lang="en-US" sz="800" dirty="0"/>
              <a:t>3	2	1	3</a:t>
            </a:r>
          </a:p>
          <a:p>
            <a:r>
              <a:rPr lang="en-US" sz="800" dirty="0"/>
              <a:t>4	3	0	3</a:t>
            </a:r>
          </a:p>
          <a:p>
            <a:r>
              <a:rPr lang="en-US" sz="800" dirty="0"/>
              <a:t>5	2	1	4</a:t>
            </a:r>
          </a:p>
          <a:p>
            <a:r>
              <a:rPr lang="en-US" sz="800" dirty="0"/>
              <a:t>6	3	0	4</a:t>
            </a:r>
          </a:p>
          <a:p>
            <a:r>
              <a:rPr lang="en-US" sz="800" dirty="0"/>
              <a:t>7	2	0	3</a:t>
            </a:r>
          </a:p>
          <a:p>
            <a:r>
              <a:rPr lang="en-US" sz="800" dirty="0"/>
              <a:t>8	2	0	4</a:t>
            </a:r>
          </a:p>
          <a:p>
            <a:r>
              <a:rPr lang="en-US" sz="800" dirty="0"/>
              <a:t>9	1	0	9</a:t>
            </a:r>
          </a:p>
          <a:p>
            <a:r>
              <a:rPr lang="en-US" sz="800" dirty="0"/>
              <a:t>10	7	0	28</a:t>
            </a:r>
          </a:p>
          <a:p>
            <a:r>
              <a:rPr lang="en-US" sz="800" dirty="0"/>
              <a:t>11	2	0	3</a:t>
            </a:r>
          </a:p>
          <a:p>
            <a:r>
              <a:rPr lang="en-US" sz="800" dirty="0"/>
              <a:t>12	2	0	4</a:t>
            </a:r>
          </a:p>
          <a:p>
            <a:r>
              <a:rPr lang="en-US" sz="800" dirty="0"/>
              <a:t>13	1	0	10</a:t>
            </a:r>
          </a:p>
          <a:p>
            <a:r>
              <a:rPr lang="en-US" sz="800" dirty="0"/>
              <a:t>14	7	0	19</a:t>
            </a:r>
          </a:p>
          <a:p>
            <a:r>
              <a:rPr lang="en-US" sz="800" dirty="0"/>
              <a:t>15	2	0	4</a:t>
            </a:r>
          </a:p>
          <a:p>
            <a:r>
              <a:rPr lang="en-US" sz="800" dirty="0"/>
              <a:t>16	2	0	3</a:t>
            </a:r>
          </a:p>
          <a:p>
            <a:r>
              <a:rPr lang="en-US" sz="800" dirty="0"/>
              <a:t>17	1	0	3</a:t>
            </a:r>
          </a:p>
          <a:p>
            <a:r>
              <a:rPr lang="en-US" sz="800" dirty="0"/>
              <a:t>18	3	0	4</a:t>
            </a:r>
          </a:p>
          <a:p>
            <a:r>
              <a:rPr lang="en-US" sz="800" dirty="0"/>
              <a:t>19	2	0	4</a:t>
            </a:r>
          </a:p>
          <a:p>
            <a:r>
              <a:rPr lang="en-US" sz="800" dirty="0"/>
              <a:t>20	2	0	3</a:t>
            </a:r>
          </a:p>
          <a:p>
            <a:r>
              <a:rPr lang="en-US" sz="800" dirty="0"/>
              <a:t>21	1	0	10</a:t>
            </a:r>
          </a:p>
          <a:p>
            <a:r>
              <a:rPr lang="en-US" sz="800" dirty="0"/>
              <a:t>22	7	0	27</a:t>
            </a:r>
          </a:p>
          <a:p>
            <a:r>
              <a:rPr lang="en-US" sz="800" dirty="0"/>
              <a:t>23	2	0	3</a:t>
            </a:r>
          </a:p>
          <a:p>
            <a:r>
              <a:rPr lang="en-US" sz="800" dirty="0"/>
              <a:t>24	2	0	4</a:t>
            </a:r>
          </a:p>
          <a:p>
            <a:r>
              <a:rPr lang="en-US" sz="800" dirty="0"/>
              <a:t>25	1	0	3</a:t>
            </a:r>
          </a:p>
          <a:p>
            <a:r>
              <a:rPr lang="en-US" sz="800" dirty="0"/>
              <a:t>26	3	0	3</a:t>
            </a:r>
          </a:p>
          <a:p>
            <a:r>
              <a:rPr lang="en-US" sz="800" dirty="0"/>
              <a:t>27	6	0	7</a:t>
            </a:r>
          </a:p>
          <a:p>
            <a:r>
              <a:rPr lang="en-US" sz="800" dirty="0"/>
              <a:t>28	2	0	3</a:t>
            </a:r>
          </a:p>
          <a:p>
            <a:r>
              <a:rPr lang="en-US" sz="800" dirty="0"/>
              <a:t>29	3	1	5</a:t>
            </a:r>
          </a:p>
          <a:p>
            <a:r>
              <a:rPr lang="en-US" sz="800" dirty="0"/>
              <a:t>30	1	0	0</a:t>
            </a:r>
          </a:p>
          <a:p>
            <a:r>
              <a:rPr lang="en-US" sz="800" dirty="0"/>
              <a:t>31	5	0	8</a:t>
            </a:r>
          </a:p>
          <a:p>
            <a:r>
              <a:rPr lang="en-US" sz="800" dirty="0"/>
              <a:t>32	0	0	84</a:t>
            </a:r>
          </a:p>
          <a:p>
            <a:r>
              <a:rPr lang="en-US" sz="800" dirty="0"/>
              <a:t>33	3	0	3</a:t>
            </a:r>
          </a:p>
          <a:p>
            <a:r>
              <a:rPr lang="en-US" sz="800" dirty="0"/>
              <a:t>34	0	0	36</a:t>
            </a:r>
          </a:p>
          <a:p>
            <a:r>
              <a:rPr lang="en-US" sz="800" dirty="0"/>
              <a:t>35	3	0	4</a:t>
            </a:r>
          </a:p>
          <a:p>
            <a:r>
              <a:rPr lang="en-US" sz="800" dirty="0"/>
              <a:t>36	4	0	1</a:t>
            </a:r>
          </a:p>
          <a:p>
            <a:r>
              <a:rPr lang="en-US" sz="800" dirty="0"/>
              <a:t>37	1	0	7</a:t>
            </a:r>
          </a:p>
          <a:p>
            <a:r>
              <a:rPr lang="en-US" sz="800" dirty="0"/>
              <a:t>38	0	0	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4480A4-44A2-881F-0E0C-24048D7F8AFE}"/>
              </a:ext>
            </a:extLst>
          </p:cNvPr>
          <p:cNvSpPr txBox="1"/>
          <p:nvPr/>
        </p:nvSpPr>
        <p:spPr>
          <a:xfrm>
            <a:off x="2432822" y="62341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Mnemonic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4CF85-4055-A993-F5AC-F1056541F21E}"/>
              </a:ext>
            </a:extLst>
          </p:cNvPr>
          <p:cNvSpPr txBox="1"/>
          <p:nvPr/>
        </p:nvSpPr>
        <p:spPr>
          <a:xfrm>
            <a:off x="5527148" y="623416"/>
            <a:ext cx="16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Binary 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ECB6F6-E7A9-488F-13AD-A8F83A485C10}"/>
              </a:ext>
            </a:extLst>
          </p:cNvPr>
          <p:cNvSpPr txBox="1"/>
          <p:nvPr/>
        </p:nvSpPr>
        <p:spPr>
          <a:xfrm>
            <a:off x="8948924" y="623416"/>
            <a:ext cx="24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Result (time</a:t>
            </a:r>
            <a:r>
              <a:rPr lang="en-US" altLang="ko-KR" dirty="0"/>
              <a:t>: </a:t>
            </a:r>
            <a:r>
              <a:rPr lang="en-KR" dirty="0"/>
              <a:t>18.857s</a:t>
            </a:r>
            <a:r>
              <a:rPr lang="en-US" altLang="ko-KR" dirty="0"/>
              <a:t>)</a:t>
            </a:r>
            <a:endParaRPr lang="en-KR" dirty="0"/>
          </a:p>
        </p:txBody>
      </p:sp>
      <p:grpSp>
        <p:nvGrpSpPr>
          <p:cNvPr id="30" name="그룹 2">
            <a:extLst>
              <a:ext uri="{FF2B5EF4-FFF2-40B4-BE49-F238E27FC236}">
                <a16:creationId xmlns:a16="http://schemas.microsoft.com/office/drawing/2014/main" id="{E1E5CDA7-339D-78E8-CBD3-A388FBF5B011}"/>
              </a:ext>
            </a:extLst>
          </p:cNvPr>
          <p:cNvGrpSpPr/>
          <p:nvPr/>
        </p:nvGrpSpPr>
        <p:grpSpPr>
          <a:xfrm>
            <a:off x="0" y="1309107"/>
            <a:ext cx="2349043" cy="415292"/>
            <a:chOff x="0" y="886790"/>
            <a:chExt cx="2349043" cy="415292"/>
          </a:xfrm>
        </p:grpSpPr>
        <p:sp>
          <p:nvSpPr>
            <p:cNvPr id="31" name="직사각형 20">
              <a:extLst>
                <a:ext uri="{FF2B5EF4-FFF2-40B4-BE49-F238E27FC236}">
                  <a16:creationId xmlns:a16="http://schemas.microsoft.com/office/drawing/2014/main" id="{4392F7E0-B84C-3F93-A915-36FDAAE341A8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각 삼각형 8">
              <a:extLst>
                <a:ext uri="{FF2B5EF4-FFF2-40B4-BE49-F238E27FC236}">
                  <a16:creationId xmlns:a16="http://schemas.microsoft.com/office/drawing/2014/main" id="{45179D1A-8F16-0B1F-5184-562749E984D6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829DC60-6EE3-98E9-1702-F8EC844723AF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CC40D-0FAD-2878-43A4-4BD458E3F2AF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6F73B1-6900-3EFE-8C72-BD148CCBDA05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40E8F-5473-0833-68B2-FDB3C44C0897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basic">
            <a:hlinkClick r:id="" action="ppaction://media"/>
            <a:extLst>
              <a:ext uri="{FF2B5EF4-FFF2-40B4-BE49-F238E27FC236}">
                <a16:creationId xmlns:a16="http://schemas.microsoft.com/office/drawing/2014/main" id="{5B8DD917-D7B6-3284-C69F-107C1DE14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0513" y="992747"/>
            <a:ext cx="3130647" cy="51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 – if-then-else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861-0F03-5309-5A8C-F4055BA93E53}"/>
              </a:ext>
            </a:extLst>
          </p:cNvPr>
          <p:cNvSpPr txBox="1"/>
          <p:nvPr/>
        </p:nvSpPr>
        <p:spPr>
          <a:xfrm>
            <a:off x="2349043" y="675552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PL0 Code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A24AE3F-78B6-B85C-E37A-15FF534A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999994"/>
            <a:ext cx="7226300" cy="4254500"/>
          </a:xfrm>
          <a:prstGeom prst="rect">
            <a:avLst/>
          </a:prstGeom>
        </p:spPr>
      </p:pic>
      <p:grpSp>
        <p:nvGrpSpPr>
          <p:cNvPr id="2" name="그룹 2">
            <a:extLst>
              <a:ext uri="{FF2B5EF4-FFF2-40B4-BE49-F238E27FC236}">
                <a16:creationId xmlns:a16="http://schemas.microsoft.com/office/drawing/2014/main" id="{D286A8AD-8EF2-A131-3A22-B4404E769EAB}"/>
              </a:ext>
            </a:extLst>
          </p:cNvPr>
          <p:cNvGrpSpPr/>
          <p:nvPr/>
        </p:nvGrpSpPr>
        <p:grpSpPr>
          <a:xfrm>
            <a:off x="0" y="1743214"/>
            <a:ext cx="2349043" cy="415292"/>
            <a:chOff x="0" y="886790"/>
            <a:chExt cx="2349043" cy="415292"/>
          </a:xfrm>
        </p:grpSpPr>
        <p:sp>
          <p:nvSpPr>
            <p:cNvPr id="7" name="직사각형 20">
              <a:extLst>
                <a:ext uri="{FF2B5EF4-FFF2-40B4-BE49-F238E27FC236}">
                  <a16:creationId xmlns:a16="http://schemas.microsoft.com/office/drawing/2014/main" id="{D23A1DBE-A78A-4770-8BBC-176E8AE291A3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EC8E0AD5-08E7-D9CA-3A3E-878CDC7637DD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EB299-4961-92C8-80E8-8AE6C2A35736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6BE34-822B-CAB9-8A8E-DC6BE795C8FA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EE1FE-78A2-37B6-D904-58331624401C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B2E23-1D88-1F7A-5D2B-502FFA576BB6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2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6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 &amp; Binary Code – if-then-else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5396B-FCBB-BF32-E316-E95B539997C6}"/>
              </a:ext>
            </a:extLst>
          </p:cNvPr>
          <p:cNvSpPr txBox="1"/>
          <p:nvPr/>
        </p:nvSpPr>
        <p:spPr>
          <a:xfrm>
            <a:off x="2426619" y="994690"/>
            <a:ext cx="310052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	JMP	LAB0</a:t>
            </a:r>
          </a:p>
          <a:p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JMP	LAB1</a:t>
            </a:r>
          </a:p>
          <a:p>
            <a:r>
              <a:rPr lang="en-US" sz="800" b="1" dirty="0"/>
              <a:t>LAB1</a:t>
            </a:r>
          </a:p>
          <a:p>
            <a:r>
              <a:rPr lang="en-US" sz="800" b="1" dirty="0"/>
              <a:t>	INT	0	5</a:t>
            </a:r>
          </a:p>
          <a:p>
            <a:r>
              <a:rPr lang="en-US" sz="800" b="1" dirty="0"/>
              <a:t>	LOD	1	3</a:t>
            </a:r>
          </a:p>
          <a:p>
            <a:r>
              <a:rPr lang="en-US" sz="800" b="1" dirty="0"/>
              <a:t>	STO	0	3</a:t>
            </a:r>
          </a:p>
          <a:p>
            <a:r>
              <a:rPr lang="en-US" sz="800" b="1" dirty="0"/>
              <a:t>	LOD	1	4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LAB2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NE</a:t>
            </a:r>
          </a:p>
          <a:p>
            <a:r>
              <a:rPr lang="en-US" sz="800" b="1" dirty="0"/>
              <a:t>	JPC	LAB3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LT</a:t>
            </a:r>
          </a:p>
          <a:p>
            <a:r>
              <a:rPr lang="en-US" sz="800" b="1" dirty="0"/>
              <a:t>	JPC	</a:t>
            </a:r>
            <a:r>
              <a:rPr lang="en-US" sz="800" b="1" dirty="0">
                <a:solidFill>
                  <a:srgbClr val="FF0000"/>
                </a:solidFill>
              </a:rPr>
              <a:t>LAB4</a:t>
            </a:r>
          </a:p>
          <a:p>
            <a:r>
              <a:rPr lang="en-US" sz="800" b="1" dirty="0"/>
              <a:t>	LOD	0	4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SUB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JMP	LAB5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LAB4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	LOD	0	3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	LOD	0	4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	SUB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	STO	0	3</a:t>
            </a:r>
          </a:p>
          <a:p>
            <a:r>
              <a:rPr lang="en-US" sz="800" b="1" dirty="0"/>
              <a:t>LAB5</a:t>
            </a:r>
          </a:p>
          <a:p>
            <a:r>
              <a:rPr lang="en-US" sz="800" b="1" dirty="0"/>
              <a:t>	JMP	LAB2</a:t>
            </a:r>
          </a:p>
          <a:p>
            <a:r>
              <a:rPr lang="en-US" sz="800" b="1" dirty="0"/>
              <a:t>LAB3</a:t>
            </a:r>
          </a:p>
          <a:p>
            <a:r>
              <a:rPr lang="en-US" sz="800" b="1" dirty="0"/>
              <a:t>	LOD	0	3</a:t>
            </a:r>
          </a:p>
          <a:p>
            <a:r>
              <a:rPr lang="en-US" sz="800" b="1" dirty="0"/>
              <a:t>	STO	1	5</a:t>
            </a:r>
          </a:p>
          <a:p>
            <a:r>
              <a:rPr lang="en-US" sz="800" b="1" dirty="0"/>
              <a:t>	RET</a:t>
            </a:r>
          </a:p>
          <a:p>
            <a:r>
              <a:rPr lang="en-US" sz="800" b="1" dirty="0"/>
              <a:t>LAB0</a:t>
            </a:r>
          </a:p>
          <a:p>
            <a:r>
              <a:rPr lang="en-US" sz="800" b="1" dirty="0"/>
              <a:t>	INT	0	8</a:t>
            </a:r>
          </a:p>
          <a:p>
            <a:r>
              <a:rPr lang="en-US" sz="800" b="1" dirty="0"/>
              <a:t>	LIT	0	84</a:t>
            </a:r>
          </a:p>
          <a:p>
            <a:r>
              <a:rPr lang="en-US" sz="800" b="1" dirty="0"/>
              <a:t>	STO	0	3</a:t>
            </a:r>
          </a:p>
          <a:p>
            <a:r>
              <a:rPr lang="en-US" sz="800" b="1" dirty="0"/>
              <a:t>	LIT	0	36</a:t>
            </a:r>
          </a:p>
          <a:p>
            <a:r>
              <a:rPr lang="en-US" sz="800" b="1" dirty="0"/>
              <a:t>	STO	0	4</a:t>
            </a:r>
          </a:p>
          <a:p>
            <a:r>
              <a:rPr lang="en-US" sz="800" b="1" dirty="0"/>
              <a:t>	CAL	0	</a:t>
            </a:r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END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BD89D8AB-B51B-9991-3C6F-66AA9A0E1764}"/>
              </a:ext>
            </a:extLst>
          </p:cNvPr>
          <p:cNvCxnSpPr>
            <a:cxnSpLocks/>
          </p:cNvCxnSpPr>
          <p:nvPr/>
        </p:nvCxnSpPr>
        <p:spPr>
          <a:xfrm>
            <a:off x="5534859" y="548680"/>
            <a:ext cx="0" cy="6552728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4">
            <a:extLst>
              <a:ext uri="{FF2B5EF4-FFF2-40B4-BE49-F238E27FC236}">
                <a16:creationId xmlns:a16="http://schemas.microsoft.com/office/drawing/2014/main" id="{76EDFE2B-4E81-2EB5-0E34-8D5034198F6E}"/>
              </a:ext>
            </a:extLst>
          </p:cNvPr>
          <p:cNvCxnSpPr>
            <a:cxnSpLocks/>
          </p:cNvCxnSpPr>
          <p:nvPr/>
        </p:nvCxnSpPr>
        <p:spPr>
          <a:xfrm>
            <a:off x="8969076" y="548680"/>
            <a:ext cx="0" cy="6744344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D7D4D2-DCAE-4995-4990-1AB913008D23}"/>
              </a:ext>
            </a:extLst>
          </p:cNvPr>
          <p:cNvSpPr txBox="1"/>
          <p:nvPr/>
        </p:nvSpPr>
        <p:spPr>
          <a:xfrm>
            <a:off x="5911829" y="992748"/>
            <a:ext cx="30572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	6	0	28</a:t>
            </a:r>
          </a:p>
          <a:p>
            <a:r>
              <a:rPr lang="en-US" sz="800" dirty="0"/>
              <a:t>1	6	0	2</a:t>
            </a:r>
          </a:p>
          <a:p>
            <a:r>
              <a:rPr lang="en-US" sz="800" dirty="0"/>
              <a:t>2	5	0	5</a:t>
            </a:r>
          </a:p>
          <a:p>
            <a:r>
              <a:rPr lang="en-US" sz="800" dirty="0"/>
              <a:t>3	2	1	3</a:t>
            </a:r>
          </a:p>
          <a:p>
            <a:r>
              <a:rPr lang="en-US" sz="800" dirty="0"/>
              <a:t>4	3	0	3</a:t>
            </a:r>
          </a:p>
          <a:p>
            <a:r>
              <a:rPr lang="en-US" sz="800" dirty="0"/>
              <a:t>5	2	1	4</a:t>
            </a:r>
          </a:p>
          <a:p>
            <a:r>
              <a:rPr lang="en-US" sz="800" dirty="0"/>
              <a:t>6	3	0	4</a:t>
            </a:r>
          </a:p>
          <a:p>
            <a:r>
              <a:rPr lang="en-US" sz="800" dirty="0"/>
              <a:t>7	2	0	3</a:t>
            </a:r>
          </a:p>
          <a:p>
            <a:r>
              <a:rPr lang="en-US" sz="800" dirty="0"/>
              <a:t>8	2	0	4</a:t>
            </a:r>
          </a:p>
          <a:p>
            <a:r>
              <a:rPr lang="en-US" sz="800" dirty="0"/>
              <a:t>9	1	0	9</a:t>
            </a:r>
          </a:p>
          <a:p>
            <a:r>
              <a:rPr lang="en-US" sz="800" dirty="0"/>
              <a:t>10	7	0	25</a:t>
            </a:r>
          </a:p>
          <a:p>
            <a:r>
              <a:rPr lang="en-US" sz="800" dirty="0"/>
              <a:t>11	2	0	3</a:t>
            </a:r>
          </a:p>
          <a:p>
            <a:r>
              <a:rPr lang="en-US" sz="800" dirty="0"/>
              <a:t>12	2	0	4</a:t>
            </a:r>
          </a:p>
          <a:p>
            <a:r>
              <a:rPr lang="en-US" sz="800" dirty="0"/>
              <a:t>13	1	0	10</a:t>
            </a:r>
          </a:p>
          <a:p>
            <a:r>
              <a:rPr lang="en-US" sz="800" dirty="0"/>
              <a:t>14	7	0	20</a:t>
            </a:r>
          </a:p>
          <a:p>
            <a:r>
              <a:rPr lang="en-US" sz="800" dirty="0"/>
              <a:t>15	2	0	4</a:t>
            </a:r>
          </a:p>
          <a:p>
            <a:r>
              <a:rPr lang="en-US" sz="800" dirty="0"/>
              <a:t>16	2	0	3</a:t>
            </a:r>
          </a:p>
          <a:p>
            <a:r>
              <a:rPr lang="en-US" sz="800" dirty="0"/>
              <a:t>17	1	0	3</a:t>
            </a:r>
          </a:p>
          <a:p>
            <a:r>
              <a:rPr lang="en-US" sz="800" dirty="0"/>
              <a:t>18	3	0	4</a:t>
            </a:r>
          </a:p>
          <a:p>
            <a:r>
              <a:rPr lang="en-US" sz="800" dirty="0"/>
              <a:t>19	6	0	24</a:t>
            </a:r>
          </a:p>
          <a:p>
            <a:r>
              <a:rPr lang="en-US" sz="800" dirty="0"/>
              <a:t>20	2	0	3</a:t>
            </a:r>
          </a:p>
          <a:p>
            <a:r>
              <a:rPr lang="en-US" sz="800" dirty="0"/>
              <a:t>21	2	0	4</a:t>
            </a:r>
          </a:p>
          <a:p>
            <a:r>
              <a:rPr lang="en-US" sz="800" dirty="0"/>
              <a:t>22	1	0	3</a:t>
            </a:r>
          </a:p>
          <a:p>
            <a:r>
              <a:rPr lang="en-US" sz="800" dirty="0"/>
              <a:t>23	3	0	3</a:t>
            </a:r>
          </a:p>
          <a:p>
            <a:r>
              <a:rPr lang="en-US" sz="800" dirty="0"/>
              <a:t>24	6	0	7</a:t>
            </a:r>
          </a:p>
          <a:p>
            <a:r>
              <a:rPr lang="en-US" sz="800" dirty="0"/>
              <a:t>25	2	0	3</a:t>
            </a:r>
          </a:p>
          <a:p>
            <a:r>
              <a:rPr lang="en-US" sz="800" dirty="0"/>
              <a:t>26	3	1	5</a:t>
            </a:r>
          </a:p>
          <a:p>
            <a:r>
              <a:rPr lang="en-US" sz="800" dirty="0"/>
              <a:t>27	1	0	0</a:t>
            </a:r>
          </a:p>
          <a:p>
            <a:r>
              <a:rPr lang="en-US" sz="800" dirty="0"/>
              <a:t>28	5	0	8</a:t>
            </a:r>
          </a:p>
          <a:p>
            <a:r>
              <a:rPr lang="en-US" sz="800" dirty="0"/>
              <a:t>29	0	0	84</a:t>
            </a:r>
          </a:p>
          <a:p>
            <a:r>
              <a:rPr lang="en-US" sz="800" dirty="0"/>
              <a:t>30	3	0	3</a:t>
            </a:r>
          </a:p>
          <a:p>
            <a:r>
              <a:rPr lang="en-US" sz="800" dirty="0"/>
              <a:t>31	0	0	36</a:t>
            </a:r>
          </a:p>
          <a:p>
            <a:r>
              <a:rPr lang="en-US" sz="800" dirty="0"/>
              <a:t>32	3	0	4</a:t>
            </a:r>
          </a:p>
          <a:p>
            <a:r>
              <a:rPr lang="en-US" sz="800" dirty="0"/>
              <a:t>33	4	0	1</a:t>
            </a:r>
          </a:p>
          <a:p>
            <a:r>
              <a:rPr lang="en-US" sz="800" dirty="0"/>
              <a:t>34	1	0	7</a:t>
            </a:r>
          </a:p>
          <a:p>
            <a:r>
              <a:rPr lang="en-US" sz="800" dirty="0"/>
              <a:t>35	0	0	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4480A4-44A2-881F-0E0C-24048D7F8AFE}"/>
              </a:ext>
            </a:extLst>
          </p:cNvPr>
          <p:cNvSpPr txBox="1"/>
          <p:nvPr/>
        </p:nvSpPr>
        <p:spPr>
          <a:xfrm>
            <a:off x="2432822" y="62341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Mnemonic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4CF85-4055-A993-F5AC-F1056541F21E}"/>
              </a:ext>
            </a:extLst>
          </p:cNvPr>
          <p:cNvSpPr txBox="1"/>
          <p:nvPr/>
        </p:nvSpPr>
        <p:spPr>
          <a:xfrm>
            <a:off x="5527148" y="623416"/>
            <a:ext cx="16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Binary 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ECB6F6-E7A9-488F-13AD-A8F83A485C10}"/>
              </a:ext>
            </a:extLst>
          </p:cNvPr>
          <p:cNvSpPr txBox="1"/>
          <p:nvPr/>
        </p:nvSpPr>
        <p:spPr>
          <a:xfrm>
            <a:off x="8948924" y="623416"/>
            <a:ext cx="24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Result (time</a:t>
            </a:r>
            <a:r>
              <a:rPr lang="en-US" altLang="ko-KR" dirty="0"/>
              <a:t>: </a:t>
            </a:r>
            <a:r>
              <a:rPr lang="en-KR" dirty="0"/>
              <a:t>15.317s</a:t>
            </a:r>
            <a:r>
              <a:rPr lang="en-US" altLang="ko-KR" dirty="0"/>
              <a:t>)</a:t>
            </a:r>
            <a:endParaRPr lang="en-KR" dirty="0"/>
          </a:p>
        </p:txBody>
      </p:sp>
      <p:grpSp>
        <p:nvGrpSpPr>
          <p:cNvPr id="20" name="그룹 2">
            <a:extLst>
              <a:ext uri="{FF2B5EF4-FFF2-40B4-BE49-F238E27FC236}">
                <a16:creationId xmlns:a16="http://schemas.microsoft.com/office/drawing/2014/main" id="{A72DE09E-2246-BAE4-0D83-98EEF8215D4D}"/>
              </a:ext>
            </a:extLst>
          </p:cNvPr>
          <p:cNvGrpSpPr/>
          <p:nvPr/>
        </p:nvGrpSpPr>
        <p:grpSpPr>
          <a:xfrm>
            <a:off x="0" y="1743214"/>
            <a:ext cx="2349043" cy="415292"/>
            <a:chOff x="0" y="886790"/>
            <a:chExt cx="2349043" cy="415292"/>
          </a:xfrm>
        </p:grpSpPr>
        <p:sp>
          <p:nvSpPr>
            <p:cNvPr id="24" name="직사각형 20">
              <a:extLst>
                <a:ext uri="{FF2B5EF4-FFF2-40B4-BE49-F238E27FC236}">
                  <a16:creationId xmlns:a16="http://schemas.microsoft.com/office/drawing/2014/main" id="{0807644B-AA38-0486-ED0A-297B8F649A2B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8">
              <a:extLst>
                <a:ext uri="{FF2B5EF4-FFF2-40B4-BE49-F238E27FC236}">
                  <a16:creationId xmlns:a16="http://schemas.microsoft.com/office/drawing/2014/main" id="{36191EA4-A610-4221-63C6-0E22B699C083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34A397-0FE0-AE88-F1EF-E173C2EB5A93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10DEC-5865-757F-5E46-7F436ED5C70D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B3454E-1602-8899-18A3-533F253F6A46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D55732-35A9-9AEA-EDBB-34D5DA8CC2CB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else">
            <a:hlinkClick r:id="" action="ppaction://media"/>
            <a:extLst>
              <a:ext uri="{FF2B5EF4-FFF2-40B4-BE49-F238E27FC236}">
                <a16:creationId xmlns:a16="http://schemas.microsoft.com/office/drawing/2014/main" id="{54EEF92E-9298-E10D-6414-6BFA9BCAF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69075" y="992748"/>
            <a:ext cx="3175433" cy="52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 –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861-0F03-5309-5A8C-F4055BA93E53}"/>
              </a:ext>
            </a:extLst>
          </p:cNvPr>
          <p:cNvSpPr txBox="1"/>
          <p:nvPr/>
        </p:nvSpPr>
        <p:spPr>
          <a:xfrm>
            <a:off x="2349043" y="675552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PL0 Code</a:t>
            </a: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B8C15673-0915-6C9F-6345-B7E8160D3A12}"/>
              </a:ext>
            </a:extLst>
          </p:cNvPr>
          <p:cNvGrpSpPr/>
          <p:nvPr/>
        </p:nvGrpSpPr>
        <p:grpSpPr>
          <a:xfrm>
            <a:off x="0" y="2168085"/>
            <a:ext cx="2349043" cy="415292"/>
            <a:chOff x="0" y="886790"/>
            <a:chExt cx="2349043" cy="415292"/>
          </a:xfrm>
        </p:grpSpPr>
        <p:sp>
          <p:nvSpPr>
            <p:cNvPr id="7" name="직사각형 20">
              <a:extLst>
                <a:ext uri="{FF2B5EF4-FFF2-40B4-BE49-F238E27FC236}">
                  <a16:creationId xmlns:a16="http://schemas.microsoft.com/office/drawing/2014/main" id="{88DBD279-B0ED-E007-942B-147740D4C565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3D5E1384-D5BF-AB78-F65B-751DC2DC20CC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B593E0-96A9-73E9-966A-CDF001C2A8B8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E014E-F156-37CE-1328-A4357AB85B2B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8BDE5-B5C4-50EC-1A00-E0729809CC77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61C39-1B06-C826-A7A8-EDAB7D7D7936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2F38D-55C4-BA14-A4FA-945F37BA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72" y="1044884"/>
            <a:ext cx="6832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Mnemonic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5396B-FCBB-BF32-E316-E95B539997C6}"/>
              </a:ext>
            </a:extLst>
          </p:cNvPr>
          <p:cNvSpPr txBox="1"/>
          <p:nvPr/>
        </p:nvSpPr>
        <p:spPr>
          <a:xfrm>
            <a:off x="2432823" y="548680"/>
            <a:ext cx="30059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	JMP	LAB0</a:t>
            </a:r>
          </a:p>
          <a:p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JMP	LAB1</a:t>
            </a:r>
          </a:p>
          <a:p>
            <a:r>
              <a:rPr lang="en-US" sz="800" b="1" dirty="0"/>
              <a:t>LAB1</a:t>
            </a:r>
          </a:p>
          <a:p>
            <a:r>
              <a:rPr lang="en-US" sz="800" b="1" dirty="0"/>
              <a:t>	INT	0	5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1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STI	1	3</a:t>
            </a:r>
          </a:p>
          <a:p>
            <a:r>
              <a:rPr lang="en-US" sz="800" b="1" dirty="0"/>
              <a:t>	LDA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LDA	1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1	3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BD89D8AB-B51B-9991-3C6F-66AA9A0E1764}"/>
              </a:ext>
            </a:extLst>
          </p:cNvPr>
          <p:cNvCxnSpPr>
            <a:cxnSpLocks/>
          </p:cNvCxnSpPr>
          <p:nvPr/>
        </p:nvCxnSpPr>
        <p:spPr>
          <a:xfrm>
            <a:off x="5534859" y="548680"/>
            <a:ext cx="0" cy="6552728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4">
            <a:extLst>
              <a:ext uri="{FF2B5EF4-FFF2-40B4-BE49-F238E27FC236}">
                <a16:creationId xmlns:a16="http://schemas.microsoft.com/office/drawing/2014/main" id="{76EDFE2B-4E81-2EB5-0E34-8D5034198F6E}"/>
              </a:ext>
            </a:extLst>
          </p:cNvPr>
          <p:cNvCxnSpPr>
            <a:cxnSpLocks/>
          </p:cNvCxnSpPr>
          <p:nvPr/>
        </p:nvCxnSpPr>
        <p:spPr>
          <a:xfrm>
            <a:off x="8969076" y="548680"/>
            <a:ext cx="0" cy="6744344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FCE292-DE6C-C5A3-6770-5E98B27620F2}"/>
              </a:ext>
            </a:extLst>
          </p:cNvPr>
          <p:cNvSpPr txBox="1"/>
          <p:nvPr/>
        </p:nvSpPr>
        <p:spPr>
          <a:xfrm>
            <a:off x="5522554" y="543177"/>
            <a:ext cx="300595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LAB2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NE</a:t>
            </a:r>
          </a:p>
          <a:p>
            <a:r>
              <a:rPr lang="en-US" sz="800" b="1" dirty="0"/>
              <a:t>	JPC	LAB3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LT</a:t>
            </a:r>
          </a:p>
          <a:p>
            <a:r>
              <a:rPr lang="en-US" sz="800" b="1" dirty="0"/>
              <a:t>	JPC	LAB4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SUB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JMP	LAB5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535A7-E3B5-895A-39CB-3B95A6002E05}"/>
              </a:ext>
            </a:extLst>
          </p:cNvPr>
          <p:cNvSpPr txBox="1"/>
          <p:nvPr/>
        </p:nvSpPr>
        <p:spPr>
          <a:xfrm>
            <a:off x="8969075" y="548680"/>
            <a:ext cx="310052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LAB4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SUB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LAB5</a:t>
            </a:r>
          </a:p>
          <a:p>
            <a:r>
              <a:rPr lang="en-US" sz="800" b="1" dirty="0"/>
              <a:t>	JMP	LAB2</a:t>
            </a:r>
          </a:p>
          <a:p>
            <a:r>
              <a:rPr lang="en-US" sz="800" b="1" dirty="0"/>
              <a:t>LAB3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1	3</a:t>
            </a:r>
          </a:p>
          <a:p>
            <a:r>
              <a:rPr lang="en-US" sz="800" b="1" dirty="0"/>
              <a:t>	LIT	0	2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LIT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LDI</a:t>
            </a:r>
            <a:r>
              <a:rPr lang="en-US" sz="800" b="1" dirty="0"/>
              <a:t>	0	0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RET</a:t>
            </a:r>
          </a:p>
          <a:p>
            <a:r>
              <a:rPr lang="en-US" sz="800" b="1" dirty="0"/>
              <a:t>LAB0</a:t>
            </a:r>
          </a:p>
          <a:p>
            <a:r>
              <a:rPr lang="en-US" sz="800" b="1" dirty="0"/>
              <a:t>	INT	0	8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0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LIT	0	84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0	84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LDA</a:t>
            </a:r>
            <a:r>
              <a:rPr lang="en-US" sz="800" b="1" dirty="0"/>
              <a:t>	0	3</a:t>
            </a:r>
          </a:p>
          <a:p>
            <a:r>
              <a:rPr lang="en-US" sz="800" b="1" dirty="0"/>
              <a:t>	LIT	0	1</a:t>
            </a:r>
          </a:p>
          <a:p>
            <a:r>
              <a:rPr lang="en-US" sz="800" b="1" dirty="0"/>
              <a:t>	ADD</a:t>
            </a:r>
          </a:p>
          <a:p>
            <a:r>
              <a:rPr lang="en-US" sz="800" b="1" dirty="0"/>
              <a:t>	LIT	0	36</a:t>
            </a:r>
          </a:p>
          <a:p>
            <a:r>
              <a:rPr lang="en-US" sz="800" b="1" dirty="0"/>
              <a:t>	</a:t>
            </a:r>
            <a:r>
              <a:rPr lang="en-US" sz="800" b="1" dirty="0">
                <a:solidFill>
                  <a:srgbClr val="FF0000"/>
                </a:solidFill>
              </a:rPr>
              <a:t>STI</a:t>
            </a:r>
            <a:r>
              <a:rPr lang="en-US" sz="800" b="1" dirty="0"/>
              <a:t>	0	36</a:t>
            </a:r>
          </a:p>
          <a:p>
            <a:r>
              <a:rPr lang="en-US" sz="800" b="1" dirty="0"/>
              <a:t>	CAL	0	</a:t>
            </a:r>
            <a:r>
              <a:rPr lang="en-US" sz="800" b="1" dirty="0" err="1"/>
              <a:t>gcd</a:t>
            </a:r>
            <a:endParaRPr lang="en-US" sz="800" b="1" dirty="0"/>
          </a:p>
          <a:p>
            <a:r>
              <a:rPr lang="en-US" sz="800" b="1" dirty="0"/>
              <a:t>	END</a:t>
            </a:r>
            <a:endParaRPr lang="en-KR" sz="800" dirty="0"/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59CA785C-EDAD-7973-1CB5-064910857EE6}"/>
              </a:ext>
            </a:extLst>
          </p:cNvPr>
          <p:cNvGrpSpPr/>
          <p:nvPr/>
        </p:nvGrpSpPr>
        <p:grpSpPr>
          <a:xfrm>
            <a:off x="0" y="2168085"/>
            <a:ext cx="2349043" cy="415292"/>
            <a:chOff x="0" y="886790"/>
            <a:chExt cx="2349043" cy="415292"/>
          </a:xfrm>
        </p:grpSpPr>
        <p:sp>
          <p:nvSpPr>
            <p:cNvPr id="4" name="직사각형 20">
              <a:extLst>
                <a:ext uri="{FF2B5EF4-FFF2-40B4-BE49-F238E27FC236}">
                  <a16:creationId xmlns:a16="http://schemas.microsoft.com/office/drawing/2014/main" id="{F54743C0-FCEB-F0AD-1325-035FBAAA9F93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0B4B2945-5304-BC13-70E1-76025202598C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8D53B3-CED8-19F3-5F60-5699162EE833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ABE98-7074-5613-D86F-BCFC3231F124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A010-CF66-DBE4-2317-EC3D33231583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55B6E-6D6E-E27B-A662-B6E519226050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9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3.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Binary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FA5DB-66CC-F276-1C83-366544DFD996}"/>
              </a:ext>
            </a:extLst>
          </p:cNvPr>
          <p:cNvSpPr txBox="1"/>
          <p:nvPr/>
        </p:nvSpPr>
        <p:spPr>
          <a:xfrm>
            <a:off x="2349042" y="553291"/>
            <a:ext cx="305724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	6	0	76</a:t>
            </a:r>
          </a:p>
          <a:p>
            <a:r>
              <a:rPr lang="en-US" sz="800" dirty="0"/>
              <a:t>1	6	0	2</a:t>
            </a:r>
          </a:p>
          <a:p>
            <a:r>
              <a:rPr lang="en-US" sz="800" dirty="0"/>
              <a:t>2	5	0	5</a:t>
            </a:r>
          </a:p>
          <a:p>
            <a:r>
              <a:rPr lang="en-US" sz="800" dirty="0"/>
              <a:t>3	8	0	3</a:t>
            </a:r>
          </a:p>
          <a:p>
            <a:r>
              <a:rPr lang="en-US" sz="800" dirty="0"/>
              <a:t>4	0	0	0</a:t>
            </a:r>
          </a:p>
          <a:p>
            <a:r>
              <a:rPr lang="en-US" sz="800" dirty="0"/>
              <a:t>5	1	0	2</a:t>
            </a:r>
          </a:p>
          <a:p>
            <a:r>
              <a:rPr lang="en-US" sz="800" dirty="0"/>
              <a:t>6	8	1	3</a:t>
            </a:r>
          </a:p>
          <a:p>
            <a:r>
              <a:rPr lang="en-US" sz="800" dirty="0"/>
              <a:t>7	0	0	0</a:t>
            </a:r>
          </a:p>
          <a:p>
            <a:r>
              <a:rPr lang="en-US" sz="800" dirty="0"/>
              <a:t>8	1	0	2</a:t>
            </a:r>
          </a:p>
          <a:p>
            <a:r>
              <a:rPr lang="en-US" sz="800" dirty="0"/>
              <a:t>9	9	0	0</a:t>
            </a:r>
          </a:p>
          <a:p>
            <a:r>
              <a:rPr lang="en-US" sz="800" dirty="0"/>
              <a:t>10	10	1	3</a:t>
            </a:r>
          </a:p>
          <a:p>
            <a:r>
              <a:rPr lang="en-US" sz="800" dirty="0"/>
              <a:t>11	8	0	3</a:t>
            </a:r>
          </a:p>
          <a:p>
            <a:r>
              <a:rPr lang="en-US" sz="800" dirty="0"/>
              <a:t>12	0	0	1</a:t>
            </a:r>
          </a:p>
          <a:p>
            <a:r>
              <a:rPr lang="en-US" sz="800" dirty="0"/>
              <a:t>13	1	0	2</a:t>
            </a:r>
          </a:p>
          <a:p>
            <a:r>
              <a:rPr lang="en-US" sz="800" dirty="0"/>
              <a:t>14	8	1	3</a:t>
            </a:r>
          </a:p>
          <a:p>
            <a:r>
              <a:rPr lang="en-US" sz="800" dirty="0"/>
              <a:t>15	0	0	1</a:t>
            </a:r>
          </a:p>
          <a:p>
            <a:r>
              <a:rPr lang="en-US" sz="800" dirty="0"/>
              <a:t>16	1	0	2</a:t>
            </a:r>
          </a:p>
          <a:p>
            <a:r>
              <a:rPr lang="en-US" sz="800" dirty="0"/>
              <a:t>17	9	0	0</a:t>
            </a:r>
          </a:p>
          <a:p>
            <a:r>
              <a:rPr lang="en-US" sz="800" dirty="0"/>
              <a:t>18	10	1	3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BD89D8AB-B51B-9991-3C6F-66AA9A0E1764}"/>
              </a:ext>
            </a:extLst>
          </p:cNvPr>
          <p:cNvCxnSpPr>
            <a:cxnSpLocks/>
          </p:cNvCxnSpPr>
          <p:nvPr/>
        </p:nvCxnSpPr>
        <p:spPr>
          <a:xfrm>
            <a:off x="5534859" y="548680"/>
            <a:ext cx="0" cy="63093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4">
            <a:extLst>
              <a:ext uri="{FF2B5EF4-FFF2-40B4-BE49-F238E27FC236}">
                <a16:creationId xmlns:a16="http://schemas.microsoft.com/office/drawing/2014/main" id="{76EDFE2B-4E81-2EB5-0E34-8D5034198F6E}"/>
              </a:ext>
            </a:extLst>
          </p:cNvPr>
          <p:cNvCxnSpPr>
            <a:cxnSpLocks/>
          </p:cNvCxnSpPr>
          <p:nvPr/>
        </p:nvCxnSpPr>
        <p:spPr>
          <a:xfrm>
            <a:off x="8969076" y="548680"/>
            <a:ext cx="0" cy="63093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8F1A13-7BE0-234B-124F-0965AD5ED319}"/>
              </a:ext>
            </a:extLst>
          </p:cNvPr>
          <p:cNvSpPr txBox="1"/>
          <p:nvPr/>
        </p:nvSpPr>
        <p:spPr>
          <a:xfrm>
            <a:off x="5534858" y="553291"/>
            <a:ext cx="305724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	8	0	3</a:t>
            </a:r>
          </a:p>
          <a:p>
            <a:r>
              <a:rPr lang="en-US" sz="800" dirty="0"/>
              <a:t>20	0	0	0</a:t>
            </a:r>
          </a:p>
          <a:p>
            <a:r>
              <a:rPr lang="en-US" sz="800" dirty="0"/>
              <a:t>21	1	0	2</a:t>
            </a:r>
          </a:p>
          <a:p>
            <a:r>
              <a:rPr lang="en-US" sz="800" dirty="0"/>
              <a:t>22	9	0	0</a:t>
            </a:r>
          </a:p>
          <a:p>
            <a:r>
              <a:rPr lang="en-US" sz="800" dirty="0"/>
              <a:t>23	8	0	3</a:t>
            </a:r>
          </a:p>
          <a:p>
            <a:r>
              <a:rPr lang="en-US" sz="800" dirty="0"/>
              <a:t>24	0	0	1</a:t>
            </a:r>
          </a:p>
          <a:p>
            <a:r>
              <a:rPr lang="en-US" sz="800" dirty="0"/>
              <a:t>25	1	0	2</a:t>
            </a:r>
          </a:p>
          <a:p>
            <a:r>
              <a:rPr lang="en-US" sz="800" dirty="0"/>
              <a:t>26	9	0	0</a:t>
            </a:r>
          </a:p>
          <a:p>
            <a:r>
              <a:rPr lang="en-US" sz="800" dirty="0"/>
              <a:t>27	1	0	9</a:t>
            </a:r>
          </a:p>
          <a:p>
            <a:r>
              <a:rPr lang="en-US" sz="800" dirty="0"/>
              <a:t>28	7	0	67</a:t>
            </a:r>
          </a:p>
          <a:p>
            <a:r>
              <a:rPr lang="en-US" sz="800" dirty="0"/>
              <a:t>29	8	0	3</a:t>
            </a:r>
          </a:p>
          <a:p>
            <a:r>
              <a:rPr lang="en-US" sz="800" dirty="0"/>
              <a:t>30	0	0	0</a:t>
            </a:r>
          </a:p>
          <a:p>
            <a:r>
              <a:rPr lang="en-US" sz="800" dirty="0"/>
              <a:t>31	1	0	2</a:t>
            </a:r>
          </a:p>
          <a:p>
            <a:r>
              <a:rPr lang="en-US" sz="800" dirty="0"/>
              <a:t>32	9	0	0</a:t>
            </a:r>
          </a:p>
          <a:p>
            <a:r>
              <a:rPr lang="en-US" sz="800" dirty="0"/>
              <a:t>33	8	0	3</a:t>
            </a:r>
          </a:p>
          <a:p>
            <a:r>
              <a:rPr lang="en-US" sz="800" dirty="0"/>
              <a:t>34	0	0	1</a:t>
            </a:r>
          </a:p>
          <a:p>
            <a:r>
              <a:rPr lang="en-US" sz="800" dirty="0"/>
              <a:t>35	1	0	2</a:t>
            </a:r>
          </a:p>
          <a:p>
            <a:r>
              <a:rPr lang="en-US" sz="800" dirty="0"/>
              <a:t>36	9	0	0</a:t>
            </a:r>
          </a:p>
          <a:p>
            <a:r>
              <a:rPr lang="en-US" sz="800" dirty="0"/>
              <a:t>37	1	0	10</a:t>
            </a:r>
          </a:p>
          <a:p>
            <a:r>
              <a:rPr lang="en-US" sz="800" dirty="0"/>
              <a:t>38	7	0	53</a:t>
            </a:r>
          </a:p>
          <a:p>
            <a:r>
              <a:rPr lang="en-US" sz="800" dirty="0"/>
              <a:t>39	8	0	3</a:t>
            </a:r>
          </a:p>
          <a:p>
            <a:r>
              <a:rPr lang="en-US" sz="800" dirty="0"/>
              <a:t>40	0	0	1</a:t>
            </a:r>
          </a:p>
          <a:p>
            <a:r>
              <a:rPr lang="en-US" sz="800" dirty="0"/>
              <a:t>41	1	0	2</a:t>
            </a:r>
          </a:p>
          <a:p>
            <a:r>
              <a:rPr lang="en-US" sz="800" dirty="0"/>
              <a:t>42	8	0	3</a:t>
            </a:r>
          </a:p>
          <a:p>
            <a:r>
              <a:rPr lang="en-US" sz="800" dirty="0"/>
              <a:t>43	0	0	1</a:t>
            </a:r>
          </a:p>
          <a:p>
            <a:r>
              <a:rPr lang="en-US" sz="800" dirty="0"/>
              <a:t>44	1	0	2</a:t>
            </a:r>
          </a:p>
          <a:p>
            <a:r>
              <a:rPr lang="en-US" sz="800" dirty="0"/>
              <a:t>45	9	0	0</a:t>
            </a:r>
          </a:p>
          <a:p>
            <a:r>
              <a:rPr lang="en-US" sz="800" dirty="0"/>
              <a:t>46	8	0	3</a:t>
            </a:r>
          </a:p>
          <a:p>
            <a:r>
              <a:rPr lang="en-US" sz="800" dirty="0"/>
              <a:t>47	0	0	0</a:t>
            </a:r>
          </a:p>
          <a:p>
            <a:r>
              <a:rPr lang="en-US" sz="800" dirty="0"/>
              <a:t>48	1	0	2</a:t>
            </a:r>
          </a:p>
          <a:p>
            <a:r>
              <a:rPr lang="en-US" sz="800" dirty="0"/>
              <a:t>49	9	0	0</a:t>
            </a:r>
          </a:p>
          <a:p>
            <a:r>
              <a:rPr lang="en-US" sz="800" dirty="0"/>
              <a:t>50	1	0	3</a:t>
            </a:r>
          </a:p>
          <a:p>
            <a:r>
              <a:rPr lang="en-US" sz="800" dirty="0"/>
              <a:t>51	10	0	3</a:t>
            </a:r>
          </a:p>
          <a:p>
            <a:r>
              <a:rPr lang="en-US" sz="800" dirty="0"/>
              <a:t>52	6	0	66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46575-BE0B-0E2B-8D24-8BA4F858E07A}"/>
              </a:ext>
            </a:extLst>
          </p:cNvPr>
          <p:cNvSpPr txBox="1"/>
          <p:nvPr/>
        </p:nvSpPr>
        <p:spPr>
          <a:xfrm>
            <a:off x="8949602" y="553291"/>
            <a:ext cx="305724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53	8	0	3</a:t>
            </a:r>
          </a:p>
          <a:p>
            <a:r>
              <a:rPr lang="en-US" sz="800" dirty="0"/>
              <a:t>54	0	0	0</a:t>
            </a:r>
          </a:p>
          <a:p>
            <a:r>
              <a:rPr lang="en-US" sz="800" dirty="0"/>
              <a:t>55	1	0	2</a:t>
            </a:r>
          </a:p>
          <a:p>
            <a:r>
              <a:rPr lang="en-US" sz="800" dirty="0"/>
              <a:t>56	8	0	3</a:t>
            </a:r>
          </a:p>
          <a:p>
            <a:r>
              <a:rPr lang="en-US" sz="800" dirty="0"/>
              <a:t>57	0	0	0</a:t>
            </a:r>
          </a:p>
          <a:p>
            <a:r>
              <a:rPr lang="en-US" sz="800" dirty="0"/>
              <a:t>58	1	0	2</a:t>
            </a:r>
          </a:p>
          <a:p>
            <a:r>
              <a:rPr lang="en-US" sz="800" dirty="0"/>
              <a:t>59	9	0	0</a:t>
            </a:r>
          </a:p>
          <a:p>
            <a:r>
              <a:rPr lang="en-US" sz="800" dirty="0"/>
              <a:t>60	8	0	3</a:t>
            </a:r>
          </a:p>
          <a:p>
            <a:r>
              <a:rPr lang="en-US" sz="800" dirty="0"/>
              <a:t>61	0	0	1</a:t>
            </a:r>
          </a:p>
          <a:p>
            <a:r>
              <a:rPr lang="en-US" sz="800" dirty="0"/>
              <a:t>62	1	0	2</a:t>
            </a:r>
          </a:p>
          <a:p>
            <a:r>
              <a:rPr lang="en-US" sz="800" dirty="0"/>
              <a:t>63	9	0	0</a:t>
            </a:r>
          </a:p>
          <a:p>
            <a:r>
              <a:rPr lang="en-US" sz="800" dirty="0"/>
              <a:t>64	1	0	3</a:t>
            </a:r>
          </a:p>
          <a:p>
            <a:r>
              <a:rPr lang="en-US" sz="800" dirty="0"/>
              <a:t>65	10	0	3</a:t>
            </a:r>
          </a:p>
          <a:p>
            <a:r>
              <a:rPr lang="en-US" sz="800" dirty="0"/>
              <a:t>66	6	0	19</a:t>
            </a:r>
          </a:p>
          <a:p>
            <a:r>
              <a:rPr lang="en-US" sz="800" dirty="0"/>
              <a:t>67	8	1	3</a:t>
            </a:r>
          </a:p>
          <a:p>
            <a:r>
              <a:rPr lang="en-US" sz="800" dirty="0"/>
              <a:t>68	0	0	2</a:t>
            </a:r>
          </a:p>
          <a:p>
            <a:r>
              <a:rPr lang="en-US" sz="800" dirty="0"/>
              <a:t>69	1	0	2</a:t>
            </a:r>
          </a:p>
          <a:p>
            <a:r>
              <a:rPr lang="en-US" sz="800" dirty="0"/>
              <a:t>70	8	0	3</a:t>
            </a:r>
          </a:p>
          <a:p>
            <a:r>
              <a:rPr lang="en-US" sz="800" dirty="0"/>
              <a:t>71	0	0	0</a:t>
            </a:r>
          </a:p>
          <a:p>
            <a:r>
              <a:rPr lang="en-US" sz="800" dirty="0"/>
              <a:t>72	1	0	2</a:t>
            </a:r>
          </a:p>
          <a:p>
            <a:r>
              <a:rPr lang="en-US" sz="800" dirty="0"/>
              <a:t>73	9	0	0</a:t>
            </a:r>
          </a:p>
          <a:p>
            <a:r>
              <a:rPr lang="en-US" sz="800" dirty="0"/>
              <a:t>74	10	0	3</a:t>
            </a:r>
          </a:p>
          <a:p>
            <a:r>
              <a:rPr lang="en-US" sz="800" dirty="0"/>
              <a:t>75	1	0	0</a:t>
            </a:r>
          </a:p>
          <a:p>
            <a:r>
              <a:rPr lang="en-US" sz="800" dirty="0"/>
              <a:t>76	5	0	8</a:t>
            </a:r>
          </a:p>
          <a:p>
            <a:r>
              <a:rPr lang="en-US" sz="800" dirty="0"/>
              <a:t>77	8	0	3</a:t>
            </a:r>
          </a:p>
          <a:p>
            <a:r>
              <a:rPr lang="en-US" sz="800" dirty="0"/>
              <a:t>78	0	0	0</a:t>
            </a:r>
          </a:p>
          <a:p>
            <a:r>
              <a:rPr lang="en-US" sz="800" dirty="0"/>
              <a:t>79	1	0	2</a:t>
            </a:r>
          </a:p>
          <a:p>
            <a:r>
              <a:rPr lang="en-US" sz="800" dirty="0"/>
              <a:t>80	0	0	84</a:t>
            </a:r>
          </a:p>
          <a:p>
            <a:r>
              <a:rPr lang="en-US" sz="800" dirty="0"/>
              <a:t>81	10	0	84</a:t>
            </a:r>
          </a:p>
          <a:p>
            <a:r>
              <a:rPr lang="en-US" sz="800" dirty="0"/>
              <a:t>82	8	0	3</a:t>
            </a:r>
          </a:p>
          <a:p>
            <a:r>
              <a:rPr lang="en-US" sz="800" dirty="0"/>
              <a:t>83	0	0	1</a:t>
            </a:r>
          </a:p>
          <a:p>
            <a:r>
              <a:rPr lang="en-US" sz="800" dirty="0"/>
              <a:t>84	1	0	2</a:t>
            </a:r>
          </a:p>
          <a:p>
            <a:r>
              <a:rPr lang="en-US" sz="800" dirty="0"/>
              <a:t>85	0	0	36</a:t>
            </a:r>
          </a:p>
          <a:p>
            <a:r>
              <a:rPr lang="en-US" sz="800" dirty="0"/>
              <a:t>86	10	0	36</a:t>
            </a:r>
          </a:p>
          <a:p>
            <a:r>
              <a:rPr lang="en-US" sz="800" dirty="0"/>
              <a:t>87	4	0	1</a:t>
            </a:r>
          </a:p>
          <a:p>
            <a:r>
              <a:rPr lang="en-US" sz="800" dirty="0"/>
              <a:t>88	1	0	7</a:t>
            </a:r>
          </a:p>
          <a:p>
            <a:r>
              <a:rPr lang="en-US" sz="800" dirty="0"/>
              <a:t>89	0	0	0</a:t>
            </a: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AFB5ACF-B02B-FBA1-D169-C7CDD66022C4}"/>
              </a:ext>
            </a:extLst>
          </p:cNvPr>
          <p:cNvGrpSpPr/>
          <p:nvPr/>
        </p:nvGrpSpPr>
        <p:grpSpPr>
          <a:xfrm>
            <a:off x="0" y="2168085"/>
            <a:ext cx="2349043" cy="415292"/>
            <a:chOff x="0" y="886790"/>
            <a:chExt cx="2349043" cy="415292"/>
          </a:xfrm>
        </p:grpSpPr>
        <p:sp>
          <p:nvSpPr>
            <p:cNvPr id="8" name="직사각형 20">
              <a:extLst>
                <a:ext uri="{FF2B5EF4-FFF2-40B4-BE49-F238E27FC236}">
                  <a16:creationId xmlns:a16="http://schemas.microsoft.com/office/drawing/2014/main" id="{B270B0C0-8279-A821-88AD-2FE368067A83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8">
              <a:extLst>
                <a:ext uri="{FF2B5EF4-FFF2-40B4-BE49-F238E27FC236}">
                  <a16:creationId xmlns:a16="http://schemas.microsoft.com/office/drawing/2014/main" id="{42A8C524-936E-37E7-5283-7DE555900948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C4058F4-C10F-AA48-725A-1186D3E8EF4D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72A64-CB2F-7A15-5ACE-573C18970765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0132E-F4FA-5088-E08D-D3A7BF88A610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9933C-4F41-997D-DF10-92CC9F265EFD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16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2C031E-0634-8A86-325D-83BC56513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D15D5D-EAC0-E619-6059-827ACEF7C64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A12D3-0659-38D9-02CD-ADBDCDB474DD}"/>
              </a:ext>
            </a:extLst>
          </p:cNvPr>
          <p:cNvSpPr txBox="1"/>
          <p:nvPr/>
        </p:nvSpPr>
        <p:spPr>
          <a:xfrm>
            <a:off x="6791928" y="1600198"/>
            <a:ext cx="4704144" cy="3657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 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흐름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grammar  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해시 심볼 테이블  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if-then-else  ◆ array variable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2.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Basic PL0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 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Mnemonic Code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Code 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3.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If-then-else extended PL0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  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Mnemonic Code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Code 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4.</a:t>
            </a: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Array extended PL0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  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Mnemonic Code </a:t>
            </a:r>
            <a:r>
              <a:rPr lang="ko-KR" altLang="en-US" sz="1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Code ◆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en-US" altLang="ko-KR" sz="12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6BFA8-83D7-8E8E-3F1F-83A8FCD907A3}"/>
              </a:ext>
            </a:extLst>
          </p:cNvPr>
          <p:cNvSpPr txBox="1"/>
          <p:nvPr/>
        </p:nvSpPr>
        <p:spPr>
          <a:xfrm>
            <a:off x="1970591" y="3105834"/>
            <a:ext cx="203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Contents</a:t>
            </a:r>
            <a:endParaRPr lang="en-KR" sz="36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91E89A-921E-9237-1535-630E62BA9BE4}"/>
              </a:ext>
            </a:extLst>
          </p:cNvPr>
          <p:cNvCxnSpPr/>
          <p:nvPr/>
        </p:nvCxnSpPr>
        <p:spPr>
          <a:xfrm>
            <a:off x="1970591" y="3105834"/>
            <a:ext cx="21586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9C481-E2DA-A2E1-D2D7-1F442441293F}"/>
              </a:ext>
            </a:extLst>
          </p:cNvPr>
          <p:cNvCxnSpPr/>
          <p:nvPr/>
        </p:nvCxnSpPr>
        <p:spPr>
          <a:xfrm>
            <a:off x="1970591" y="3833967"/>
            <a:ext cx="21586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3"/>
    </mc:Choice>
    <mc:Fallback xmlns="">
      <p:transition spd="slow" advTm="960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4.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Interpreter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16EB7-BA53-7A0C-7779-362311EBF523}"/>
              </a:ext>
            </a:extLst>
          </p:cNvPr>
          <p:cNvSpPr txBox="1"/>
          <p:nvPr/>
        </p:nvSpPr>
        <p:spPr>
          <a:xfrm>
            <a:off x="2317074" y="632777"/>
            <a:ext cx="24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Result (time: 39.174s)</a:t>
            </a: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FC4FD837-ED1C-8F6E-EF2E-92389F4B1333}"/>
              </a:ext>
            </a:extLst>
          </p:cNvPr>
          <p:cNvGrpSpPr/>
          <p:nvPr/>
        </p:nvGrpSpPr>
        <p:grpSpPr>
          <a:xfrm>
            <a:off x="0" y="2168085"/>
            <a:ext cx="2349043" cy="415292"/>
            <a:chOff x="0" y="886790"/>
            <a:chExt cx="2349043" cy="415292"/>
          </a:xfrm>
        </p:grpSpPr>
        <p:sp>
          <p:nvSpPr>
            <p:cNvPr id="4" name="직사각형 20">
              <a:extLst>
                <a:ext uri="{FF2B5EF4-FFF2-40B4-BE49-F238E27FC236}">
                  <a16:creationId xmlns:a16="http://schemas.microsoft.com/office/drawing/2014/main" id="{B0F73237-5F1F-17D1-4988-57BEC922658B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8">
              <a:extLst>
                <a:ext uri="{FF2B5EF4-FFF2-40B4-BE49-F238E27FC236}">
                  <a16:creationId xmlns:a16="http://schemas.microsoft.com/office/drawing/2014/main" id="{A3510AF1-85F0-3CED-8B73-9B801E1A1EC3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821A69-4CA5-5A0B-16EF-74FB1C724538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9E8E1-BCA5-2587-26BF-EEEF65BD8B6F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3A9C8-5029-717A-5B63-9888F1E7EED0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F285E-9AB4-1EE0-E273-465C5A282C76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array">
            <a:hlinkClick r:id="" action="ppaction://media"/>
            <a:extLst>
              <a:ext uri="{FF2B5EF4-FFF2-40B4-BE49-F238E27FC236}">
                <a16:creationId xmlns:a16="http://schemas.microsoft.com/office/drawing/2014/main" id="{5E77E13A-B90D-94D1-93EB-0DAC7EF84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9351" y="1030833"/>
            <a:ext cx="3466649" cy="57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Appendix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16EB7-BA53-7A0C-7779-362311EBF523}"/>
              </a:ext>
            </a:extLst>
          </p:cNvPr>
          <p:cNvSpPr txBox="1"/>
          <p:nvPr/>
        </p:nvSpPr>
        <p:spPr>
          <a:xfrm>
            <a:off x="2317074" y="632777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error 처리 </a:t>
            </a: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FC4FD837-ED1C-8F6E-EF2E-92389F4B1333}"/>
              </a:ext>
            </a:extLst>
          </p:cNvPr>
          <p:cNvGrpSpPr/>
          <p:nvPr/>
        </p:nvGrpSpPr>
        <p:grpSpPr>
          <a:xfrm>
            <a:off x="0" y="2168085"/>
            <a:ext cx="2349043" cy="415292"/>
            <a:chOff x="0" y="886790"/>
            <a:chExt cx="2349043" cy="415292"/>
          </a:xfrm>
        </p:grpSpPr>
        <p:sp>
          <p:nvSpPr>
            <p:cNvPr id="4" name="직사각형 20">
              <a:extLst>
                <a:ext uri="{FF2B5EF4-FFF2-40B4-BE49-F238E27FC236}">
                  <a16:creationId xmlns:a16="http://schemas.microsoft.com/office/drawing/2014/main" id="{B0F73237-5F1F-17D1-4988-57BEC922658B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8">
              <a:extLst>
                <a:ext uri="{FF2B5EF4-FFF2-40B4-BE49-F238E27FC236}">
                  <a16:creationId xmlns:a16="http://schemas.microsoft.com/office/drawing/2014/main" id="{A3510AF1-85F0-3CED-8B73-9B801E1A1EC3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821A69-4CA5-5A0B-16EF-74FB1C724538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9E8E1-BCA5-2587-26BF-EEEF65BD8B6F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53A9C8-5029-717A-5B63-9888F1E7EED0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F285E-9AB4-1EE0-E273-465C5A282C76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342E2C-8A27-1412-246D-7848DE371A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043" y="1002109"/>
            <a:ext cx="4797437" cy="2466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D124EA-1449-F84B-1312-06FEAB78F088}"/>
              </a:ext>
            </a:extLst>
          </p:cNvPr>
          <p:cNvSpPr txBox="1"/>
          <p:nvPr/>
        </p:nvSpPr>
        <p:spPr>
          <a:xfrm>
            <a:off x="7212124" y="632777"/>
            <a:ext cx="17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warning 처리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AA28B5-8623-A690-14A1-0697A160E6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139" y="3922177"/>
            <a:ext cx="4479243" cy="22438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58F896-7909-148A-576F-C0FDFAB135F9}"/>
              </a:ext>
            </a:extLst>
          </p:cNvPr>
          <p:cNvSpPr txBox="1"/>
          <p:nvPr/>
        </p:nvSpPr>
        <p:spPr>
          <a:xfrm>
            <a:off x="2349043" y="3640677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en-KR" altLang="ko-KR" sz="1400" dirty="0"/>
              <a:t> </a:t>
            </a:r>
            <a:r>
              <a:rPr lang="en-KR" sz="1400" dirty="0"/>
              <a:t>결과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BED6CB-837C-DA54-140D-0CB2E6CB90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096" y="1002109"/>
            <a:ext cx="4359951" cy="2466639"/>
          </a:xfrm>
          <a:prstGeom prst="rect">
            <a:avLst/>
          </a:prstGeom>
        </p:spPr>
      </p:pic>
      <p:cxnSp>
        <p:nvCxnSpPr>
          <p:cNvPr id="24" name="직선 연결선 14">
            <a:extLst>
              <a:ext uri="{FF2B5EF4-FFF2-40B4-BE49-F238E27FC236}">
                <a16:creationId xmlns:a16="http://schemas.microsoft.com/office/drawing/2014/main" id="{F333772B-AFF6-BBD8-FCC8-98D5D8B9596F}"/>
              </a:ext>
            </a:extLst>
          </p:cNvPr>
          <p:cNvCxnSpPr>
            <a:cxnSpLocks/>
          </p:cNvCxnSpPr>
          <p:nvPr/>
        </p:nvCxnSpPr>
        <p:spPr>
          <a:xfrm>
            <a:off x="7251347" y="548680"/>
            <a:ext cx="0" cy="6552728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2E135D-106B-E04B-FB18-2683C47DC752}"/>
              </a:ext>
            </a:extLst>
          </p:cNvPr>
          <p:cNvSpPr txBox="1"/>
          <p:nvPr/>
        </p:nvSpPr>
        <p:spPr>
          <a:xfrm>
            <a:off x="7330096" y="364067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en-KR" altLang="ko-KR" sz="1400" dirty="0"/>
              <a:t> </a:t>
            </a:r>
            <a:r>
              <a:rPr lang="en-KR" sz="1400" dirty="0"/>
              <a:t>결과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58BE89-2586-1ABA-12A4-BABE0198196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096" y="3922176"/>
            <a:ext cx="4494514" cy="22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67908" y="2668132"/>
            <a:ext cx="165618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effectLst/>
                <a:latin typeface="+mj-ea"/>
                <a:ea typeface="+mj-ea"/>
                <a:cs typeface="Noto Sans KR"/>
              </a:rPr>
              <a:t>감사합니다</a:t>
            </a:r>
            <a:r>
              <a:rPr lang="en-US" altLang="ko-KR" sz="2000" b="1">
                <a:effectLst/>
                <a:latin typeface="+mj-ea"/>
                <a:ea typeface="+mj-ea"/>
                <a:cs typeface="Noto Sans KR"/>
              </a:rPr>
              <a:t>.</a:t>
            </a:r>
            <a:endParaRPr lang="en-US" altLang="ko-KR" sz="200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컴파일러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88223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AB5354-0F26-CBC9-E1B1-ED6E841C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1968" y="5962872"/>
            <a:ext cx="1180096" cy="4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87C2A-1DC3-3ED8-403D-9ED1FAE6D624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21" name="직사각형 20"/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9ED23-916C-EA3F-FE6F-1FAA862F5602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2AA89-17C3-F2FB-DA43-9804017EE69C}"/>
              </a:ext>
            </a:extLst>
          </p:cNvPr>
          <p:cNvSpPr txBox="1"/>
          <p:nvPr/>
        </p:nvSpPr>
        <p:spPr>
          <a:xfrm>
            <a:off x="2521527" y="880556"/>
            <a:ext cx="40575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</a:t>
            </a:r>
            <a:r>
              <a:rPr lang="ko-KR" altLang="en-US" dirty="0"/>
              <a:t>전체 흐름</a:t>
            </a:r>
            <a:endParaRPr lang="en-US" altLang="ko-KR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Lex</a:t>
            </a:r>
            <a:r>
              <a:rPr lang="ko-KR" altLang="en-US" sz="1600" dirty="0"/>
              <a:t>에서 </a:t>
            </a:r>
            <a:r>
              <a:rPr lang="en-US" altLang="ko-KR" sz="1600" dirty="0"/>
              <a:t>token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 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Yacc</a:t>
            </a:r>
            <a:r>
              <a:rPr lang="ko-KR" altLang="en-US" sz="1600" dirty="0"/>
              <a:t>에서</a:t>
            </a:r>
            <a:r>
              <a:rPr lang="en-US" altLang="ko-KR" sz="1600" dirty="0"/>
              <a:t> syntax </a:t>
            </a:r>
            <a:r>
              <a:rPr lang="ko-KR" altLang="en-US" sz="1600" dirty="0"/>
              <a:t>분석 </a:t>
            </a:r>
            <a:endParaRPr lang="en-US" altLang="ko-KR" sz="1600" dirty="0"/>
          </a:p>
          <a:p>
            <a:r>
              <a:rPr lang="en-US" altLang="ko-KR" sz="1600" dirty="0"/>
              <a:t>	&amp;</a:t>
            </a:r>
            <a:r>
              <a:rPr lang="ko-KR" altLang="en-US" sz="1600" dirty="0"/>
              <a:t> </a:t>
            </a:r>
            <a:r>
              <a:rPr lang="en-US" altLang="ko-KR" sz="1600" dirty="0"/>
              <a:t>build AST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en-US" altLang="ko-KR" sz="1600" dirty="0" err="1"/>
              <a:t>s_CodeGen.c</a:t>
            </a:r>
            <a:r>
              <a:rPr lang="ko-KR" altLang="en-US" sz="1600" dirty="0"/>
              <a:t>에서 </a:t>
            </a:r>
            <a:r>
              <a:rPr lang="en-US" altLang="ko-KR" sz="1600" dirty="0"/>
              <a:t>AST Traverse </a:t>
            </a:r>
          </a:p>
          <a:p>
            <a:r>
              <a:rPr lang="en-US" altLang="ko-KR" sz="1600" dirty="0"/>
              <a:t>	&amp; Symbol table</a:t>
            </a:r>
            <a:r>
              <a:rPr lang="ko-KR" altLang="en-US" sz="1600" dirty="0"/>
              <a:t> 생성 </a:t>
            </a:r>
            <a:endParaRPr lang="en-US" altLang="ko-KR" sz="1600" dirty="0"/>
          </a:p>
          <a:p>
            <a:r>
              <a:rPr lang="en-US" altLang="ko-KR" sz="1600" dirty="0"/>
              <a:t>	&amp;</a:t>
            </a:r>
            <a:r>
              <a:rPr lang="ko-KR" altLang="en-US" sz="1600" dirty="0"/>
              <a:t> </a:t>
            </a:r>
            <a:r>
              <a:rPr lang="en-US" altLang="ko-KR" sz="1600" dirty="0"/>
              <a:t>AST</a:t>
            </a:r>
            <a:r>
              <a:rPr lang="ko-KR" altLang="en-US" sz="1600" dirty="0"/>
              <a:t>의 </a:t>
            </a:r>
            <a:r>
              <a:rPr lang="en-US" altLang="ko-KR" sz="1600" dirty="0"/>
              <a:t>subscript</a:t>
            </a:r>
            <a:r>
              <a:rPr lang="ko-KR" altLang="en-US" sz="1600" dirty="0"/>
              <a:t>로 구문 확인 </a:t>
            </a:r>
            <a:endParaRPr lang="en-US" altLang="ko-KR" sz="1600" dirty="0"/>
          </a:p>
          <a:p>
            <a:r>
              <a:rPr lang="en-US" altLang="ko-KR" sz="1600" dirty="0"/>
              <a:t>	&amp;</a:t>
            </a:r>
            <a:r>
              <a:rPr lang="ko-KR" altLang="en-US" sz="1600" dirty="0"/>
              <a:t> </a:t>
            </a:r>
            <a:r>
              <a:rPr lang="en-US" altLang="ko-KR" sz="1600" dirty="0"/>
              <a:t>Action</a:t>
            </a:r>
            <a:r>
              <a:rPr lang="ko-KR" altLang="en-US" sz="1600" dirty="0"/>
              <a:t> 수행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491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2AA89-17C3-F2FB-DA43-9804017EE69C}"/>
              </a:ext>
            </a:extLst>
          </p:cNvPr>
          <p:cNvSpPr txBox="1"/>
          <p:nvPr/>
        </p:nvSpPr>
        <p:spPr>
          <a:xfrm>
            <a:off x="2521527" y="880556"/>
            <a:ext cx="2223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⬥ </a:t>
            </a:r>
            <a:r>
              <a:rPr lang="en-US" altLang="ko-KR" sz="1600" dirty="0"/>
              <a:t>Lex</a:t>
            </a:r>
            <a:r>
              <a:rPr lang="ko-KR" altLang="en-US" sz="1600" dirty="0"/>
              <a:t>에서 </a:t>
            </a:r>
            <a:r>
              <a:rPr lang="en-US" altLang="ko-KR" sz="1600" dirty="0"/>
              <a:t>token </a:t>
            </a:r>
            <a:r>
              <a:rPr lang="ko-KR" altLang="en-US" sz="1600" dirty="0"/>
              <a:t>분석</a:t>
            </a:r>
            <a:endParaRPr lang="en-US" altLang="ko-KR" sz="16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0D28FB7-3666-FC3D-B039-9D17C321B7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27" y="1308764"/>
            <a:ext cx="4177738" cy="4659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8FF65-44C1-6635-A037-6D6337642CE6}"/>
              </a:ext>
            </a:extLst>
          </p:cNvPr>
          <p:cNvSpPr txBox="1"/>
          <p:nvPr/>
        </p:nvSpPr>
        <p:spPr>
          <a:xfrm>
            <a:off x="8046429" y="893472"/>
            <a:ext cx="3511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⬥ </a:t>
            </a:r>
            <a:r>
              <a:rPr lang="en-US" altLang="ko-KR" sz="1600" dirty="0" err="1"/>
              <a:t>yacc</a:t>
            </a:r>
            <a:r>
              <a:rPr lang="ko-KR" altLang="en-US" sz="1600" dirty="0"/>
              <a:t>에서 </a:t>
            </a:r>
            <a:r>
              <a:rPr lang="en-US" altLang="ko-KR" sz="1600" dirty="0"/>
              <a:t>token </a:t>
            </a:r>
            <a:r>
              <a:rPr lang="ko-KR" altLang="en-US" sz="1600" dirty="0"/>
              <a:t>분석 및 </a:t>
            </a:r>
            <a:r>
              <a:rPr lang="en-US" altLang="ko-KR" sz="1600" dirty="0"/>
              <a:t>AST</a:t>
            </a:r>
            <a:r>
              <a:rPr lang="ko-KR" altLang="en-US" sz="1600" dirty="0"/>
              <a:t> 생성</a:t>
            </a:r>
            <a:endParaRPr lang="en-US" altLang="ko-KR" sz="1600" dirty="0"/>
          </a:p>
        </p:txBody>
      </p: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50BE9BE-9C27-DB10-707C-BE39186A2B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8858" y="1308764"/>
            <a:ext cx="3146296" cy="5224631"/>
          </a:xfrm>
          <a:prstGeom prst="rect">
            <a:avLst/>
          </a:prstGeom>
        </p:spPr>
      </p:pic>
      <p:grpSp>
        <p:nvGrpSpPr>
          <p:cNvPr id="2" name="그룹 2">
            <a:extLst>
              <a:ext uri="{FF2B5EF4-FFF2-40B4-BE49-F238E27FC236}">
                <a16:creationId xmlns:a16="http://schemas.microsoft.com/office/drawing/2014/main" id="{63AB4C46-2133-374F-7033-CF521598ABBB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8" name="직사각형 20">
              <a:extLst>
                <a:ext uri="{FF2B5EF4-FFF2-40B4-BE49-F238E27FC236}">
                  <a16:creationId xmlns:a16="http://schemas.microsoft.com/office/drawing/2014/main" id="{AC1D6CBC-DE7F-6C24-8C1E-BCF35569E2D5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8">
              <a:extLst>
                <a:ext uri="{FF2B5EF4-FFF2-40B4-BE49-F238E27FC236}">
                  <a16:creationId xmlns:a16="http://schemas.microsoft.com/office/drawing/2014/main" id="{CC766B84-7C95-7470-7EED-AE1C9EFA9B47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22EE933-C1B8-7120-855B-37E3ACD9C9A5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B453D-4FC5-01BF-397F-C46276744713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729AD-799A-0A75-D089-694F046A19A4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33853-226E-4C68-E3B0-13AD83B3B6F2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8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-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800" dirty="0" err="1"/>
              <a:t>s_CodeGen.c</a:t>
            </a:r>
            <a:r>
              <a:rPr lang="ko-KR" altLang="en-US" sz="1800" dirty="0"/>
              <a:t>에서의</a:t>
            </a:r>
            <a:r>
              <a:rPr lang="en-US" altLang="ko-KR" sz="1800" dirty="0"/>
              <a:t> symbol table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65FA108-A31D-C8C1-AF14-D39B206521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817" y="1380011"/>
            <a:ext cx="4793076" cy="34289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25618D-B205-44B5-70EF-F58FF25C4A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987" y="1380006"/>
            <a:ext cx="5112934" cy="3429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15D4B-3E91-0690-A010-B1B4F6867715}"/>
              </a:ext>
            </a:extLst>
          </p:cNvPr>
          <p:cNvSpPr txBox="1"/>
          <p:nvPr/>
        </p:nvSpPr>
        <p:spPr>
          <a:xfrm>
            <a:off x="3700976" y="889068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sz="1600" dirty="0"/>
              <a:t>Lookup </a:t>
            </a:r>
            <a:r>
              <a:rPr lang="ko-KR" altLang="en-US" sz="1600" dirty="0"/>
              <a:t>함수</a:t>
            </a:r>
            <a:r>
              <a:rPr lang="en-US" altLang="ko-KR" sz="1600" dirty="0"/>
              <a:t>&gt;</a:t>
            </a:r>
            <a:endParaRPr lang="en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09E2A-9A22-D178-0BAD-B8776C1A57DD}"/>
              </a:ext>
            </a:extLst>
          </p:cNvPr>
          <p:cNvSpPr txBox="1"/>
          <p:nvPr/>
        </p:nvSpPr>
        <p:spPr>
          <a:xfrm>
            <a:off x="8803617" y="885049"/>
            <a:ext cx="1431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&lt;Enter </a:t>
            </a:r>
            <a:r>
              <a:rPr lang="ko-KR" altLang="en-US" sz="1600" dirty="0"/>
              <a:t>함수</a:t>
            </a:r>
            <a:r>
              <a:rPr lang="en-US" altLang="ko-KR" sz="1600" dirty="0"/>
              <a:t>&gt;</a:t>
            </a:r>
            <a:endParaRPr lang="en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DE3C-8A54-E35A-3C2A-6DDBE28B35C9}"/>
              </a:ext>
            </a:extLst>
          </p:cNvPr>
          <p:cNvSpPr txBox="1"/>
          <p:nvPr/>
        </p:nvSpPr>
        <p:spPr>
          <a:xfrm>
            <a:off x="2164311" y="4893218"/>
            <a:ext cx="47199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Symbol</a:t>
            </a:r>
            <a:r>
              <a:rPr lang="ko-KR" altLang="en-US" sz="1400" dirty="0"/>
              <a:t>의 </a:t>
            </a:r>
            <a:r>
              <a:rPr lang="en-US" altLang="ko-KR" sz="1400" dirty="0"/>
              <a:t>hash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 </a:t>
            </a:r>
            <a:r>
              <a:rPr lang="en-US" altLang="ko-KR" sz="1400" dirty="0"/>
              <a:t>symbol </a:t>
            </a:r>
            <a:r>
              <a:rPr lang="ko-KR" altLang="en-US" sz="1400" dirty="0"/>
              <a:t>검색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이름과 </a:t>
            </a:r>
            <a:r>
              <a:rPr lang="en-US" altLang="ko-KR" sz="1400" dirty="0"/>
              <a:t>type</a:t>
            </a:r>
            <a:r>
              <a:rPr lang="ko-KR" altLang="en-US" sz="1400" dirty="0"/>
              <a:t>이 같지 않으면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backward link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다음 </a:t>
            </a:r>
            <a:r>
              <a:rPr lang="en-US" sz="1400" dirty="0"/>
              <a:t>symbol</a:t>
            </a:r>
            <a:r>
              <a:rPr lang="ko-KR" altLang="en-US" sz="1400" dirty="0"/>
              <a:t>로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Symbol</a:t>
            </a:r>
            <a:r>
              <a:rPr lang="ko-KR" altLang="en-US" sz="1400" dirty="0"/>
              <a:t>을 찾으면 </a:t>
            </a:r>
            <a:r>
              <a:rPr lang="en-US" altLang="ko-KR" sz="1400" dirty="0"/>
              <a:t>level diff</a:t>
            </a:r>
            <a:r>
              <a:rPr lang="ko-KR" altLang="en-US" sz="1400" dirty="0"/>
              <a:t>와 </a:t>
            </a:r>
            <a:r>
              <a:rPr lang="en-US" altLang="ko-KR" sz="1400" dirty="0"/>
              <a:t>offset</a:t>
            </a:r>
            <a:r>
              <a:rPr lang="ko-KR" altLang="en-US" sz="1400" dirty="0"/>
              <a:t> 받아와 전역변수    설정</a:t>
            </a:r>
            <a:endParaRPr lang="en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EA305-CC28-9741-70DE-0345024927C0}"/>
              </a:ext>
            </a:extLst>
          </p:cNvPr>
          <p:cNvSpPr txBox="1"/>
          <p:nvPr/>
        </p:nvSpPr>
        <p:spPr>
          <a:xfrm>
            <a:off x="6962987" y="4893218"/>
            <a:ext cx="47199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동일한 </a:t>
            </a:r>
            <a:r>
              <a:rPr lang="en-US" altLang="ko-KR" sz="1400" dirty="0"/>
              <a:t>symbol</a:t>
            </a:r>
            <a:r>
              <a:rPr lang="ko-KR" altLang="en-US" sz="1400" dirty="0"/>
              <a:t>이 같은 </a:t>
            </a:r>
            <a:r>
              <a:rPr lang="en-US" altLang="ko-KR" sz="1400" dirty="0"/>
              <a:t>level</a:t>
            </a:r>
            <a:r>
              <a:rPr lang="ko-KR" altLang="en-US" sz="1400" dirty="0"/>
              <a:t>에 있는지를 검사한다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없으면 </a:t>
            </a:r>
            <a:r>
              <a:rPr lang="en-US" sz="1400" dirty="0"/>
              <a:t>N</a:t>
            </a:r>
            <a:r>
              <a:rPr lang="en-KR" sz="1400" dirty="0"/>
              <a:t>ame</a:t>
            </a:r>
            <a:r>
              <a:rPr lang="ko-KR" altLang="en-US" sz="1400" dirty="0"/>
              <a:t>와 </a:t>
            </a:r>
            <a:r>
              <a:rPr lang="en-US" altLang="ko-KR" sz="1400" dirty="0"/>
              <a:t>type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hash</a:t>
            </a:r>
            <a:r>
              <a:rPr lang="ko-KR" altLang="en-US" sz="1400" dirty="0"/>
              <a:t>값을 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Hash</a:t>
            </a:r>
            <a:r>
              <a:rPr lang="ko-KR" altLang="en-US" sz="1400" dirty="0"/>
              <a:t>값이 충돌되었는지를 검사하고</a:t>
            </a:r>
            <a:r>
              <a:rPr lang="en-US" altLang="ko-KR" sz="1400" dirty="0"/>
              <a:t>,</a:t>
            </a:r>
            <a:r>
              <a:rPr lang="ko-KR" altLang="en-US" sz="1400" dirty="0"/>
              <a:t> 충돌되었으면 </a:t>
            </a:r>
            <a:r>
              <a:rPr lang="en-US" altLang="ko-KR" sz="1400" dirty="0"/>
              <a:t>backward link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기존</a:t>
            </a:r>
            <a:r>
              <a:rPr lang="en-US" altLang="ko-KR" sz="1400" dirty="0"/>
              <a:t> symbol</a:t>
            </a:r>
            <a:r>
              <a:rPr lang="ko-KR" altLang="en-US" sz="1400" dirty="0"/>
              <a:t>로 설정해준다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Table</a:t>
            </a:r>
            <a:r>
              <a:rPr lang="ko-KR" altLang="en-US" sz="1400" dirty="0"/>
              <a:t>에 </a:t>
            </a:r>
            <a:r>
              <a:rPr lang="en-US" altLang="ko-KR" sz="1400" dirty="0"/>
              <a:t>name, type, level, </a:t>
            </a:r>
            <a:r>
              <a:rPr lang="en-US" altLang="ko-KR" sz="1400" dirty="0" err="1"/>
              <a:t>offst</a:t>
            </a:r>
            <a:r>
              <a:rPr lang="en-US" altLang="ko-KR" sz="1400" dirty="0"/>
              <a:t>, size</a:t>
            </a:r>
            <a:r>
              <a:rPr lang="ko-KR" altLang="en-US" sz="1400" dirty="0"/>
              <a:t> 등을 할당한다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FF723A4C-B283-248C-C613-C8226579F06F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4" name="직사각형 20">
              <a:extLst>
                <a:ext uri="{FF2B5EF4-FFF2-40B4-BE49-F238E27FC236}">
                  <a16:creationId xmlns:a16="http://schemas.microsoft.com/office/drawing/2014/main" id="{CD8001BC-5DDF-CC13-5B4E-9B83F663D30B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8">
              <a:extLst>
                <a:ext uri="{FF2B5EF4-FFF2-40B4-BE49-F238E27FC236}">
                  <a16:creationId xmlns:a16="http://schemas.microsoft.com/office/drawing/2014/main" id="{DA4A69A3-4FCF-BDD4-A4A0-4EC4572C9E81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3F13CA-83DB-5D2B-34C9-550E75E2A3FF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55A20-F9DA-2EED-BDF6-F16C4E9139A2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56589-AF28-163D-656D-2A388FDB5D78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E29C75-BCB0-918B-072C-A97993670F20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56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-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800" dirty="0" err="1"/>
              <a:t>s_CodeGen.c</a:t>
            </a:r>
            <a:r>
              <a:rPr lang="ko-KR" altLang="en-US" sz="1800" dirty="0"/>
              <a:t>에서의</a:t>
            </a:r>
            <a:r>
              <a:rPr lang="en-US" altLang="ko-KR" sz="1800" dirty="0"/>
              <a:t> symbol table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15D4B-3E91-0690-A010-B1B4F6867715}"/>
              </a:ext>
            </a:extLst>
          </p:cNvPr>
          <p:cNvSpPr txBox="1"/>
          <p:nvPr/>
        </p:nvSpPr>
        <p:spPr>
          <a:xfrm>
            <a:off x="3700976" y="889068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sz="1600" dirty="0" err="1"/>
              <a:t>SetBlock</a:t>
            </a:r>
            <a:r>
              <a:rPr lang="en-US" sz="1600" dirty="0"/>
              <a:t> </a:t>
            </a:r>
            <a:r>
              <a:rPr lang="ko-KR" altLang="en-US" sz="1600" dirty="0"/>
              <a:t>함수</a:t>
            </a:r>
            <a:r>
              <a:rPr lang="en-US" altLang="ko-KR" sz="1600" dirty="0"/>
              <a:t>&gt;</a:t>
            </a:r>
            <a:endParaRPr lang="en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09E2A-9A22-D178-0BAD-B8776C1A57DD}"/>
              </a:ext>
            </a:extLst>
          </p:cNvPr>
          <p:cNvSpPr txBox="1"/>
          <p:nvPr/>
        </p:nvSpPr>
        <p:spPr>
          <a:xfrm>
            <a:off x="3598287" y="3429000"/>
            <a:ext cx="1951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ResetBlock</a:t>
            </a:r>
            <a:r>
              <a:rPr lang="en-US" altLang="ko-KR" sz="1600" dirty="0"/>
              <a:t> </a:t>
            </a:r>
            <a:r>
              <a:rPr lang="ko-KR" altLang="en-US" sz="1600" dirty="0"/>
              <a:t>함수</a:t>
            </a:r>
            <a:r>
              <a:rPr lang="en-US" altLang="ko-KR" sz="1600" dirty="0"/>
              <a:t>&gt;</a:t>
            </a:r>
            <a:endParaRPr lang="en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DE3C-8A54-E35A-3C2A-6DDBE28B35C9}"/>
              </a:ext>
            </a:extLst>
          </p:cNvPr>
          <p:cNvSpPr txBox="1"/>
          <p:nvPr/>
        </p:nvSpPr>
        <p:spPr>
          <a:xfrm>
            <a:off x="2165036" y="2344997"/>
            <a:ext cx="3703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현재의 </a:t>
            </a:r>
            <a:r>
              <a:rPr lang="en-US" altLang="ko-KR" sz="1400" dirty="0"/>
              <a:t>table top index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기록해둔다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현재의 </a:t>
            </a:r>
            <a:r>
              <a:rPr lang="en-US" altLang="ko-KR" sz="1400" dirty="0"/>
              <a:t>level</a:t>
            </a:r>
            <a:r>
              <a:rPr lang="ko-KR" altLang="en-US" sz="1400" dirty="0"/>
              <a:t>을 </a:t>
            </a:r>
            <a:r>
              <a:rPr lang="en-US" altLang="ko-KR" sz="1400" dirty="0"/>
              <a:t>1</a:t>
            </a:r>
            <a:r>
              <a:rPr lang="ko-KR" altLang="en-US" sz="1400" dirty="0"/>
              <a:t> 증가시킨다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Block</a:t>
            </a:r>
            <a:r>
              <a:rPr lang="ko-KR" altLang="en-US" sz="1400" dirty="0"/>
              <a:t>함수에서 재귀적으로 </a:t>
            </a:r>
            <a:r>
              <a:rPr lang="en-US" altLang="ko-KR" sz="1400" dirty="0"/>
              <a:t>block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들어가기 전에 </a:t>
            </a:r>
            <a:r>
              <a:rPr lang="en-US" altLang="ko-KR" sz="1400" dirty="0" err="1"/>
              <a:t>SetBlock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호출시켜준다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EA305-CC28-9741-70DE-0345024927C0}"/>
              </a:ext>
            </a:extLst>
          </p:cNvPr>
          <p:cNvSpPr txBox="1"/>
          <p:nvPr/>
        </p:nvSpPr>
        <p:spPr>
          <a:xfrm>
            <a:off x="2165037" y="5489692"/>
            <a:ext cx="47199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현재 </a:t>
            </a:r>
            <a:r>
              <a:rPr lang="en-US" altLang="ko-KR" sz="1400" dirty="0"/>
              <a:t>Table top index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이전 </a:t>
            </a:r>
            <a:r>
              <a:rPr lang="en-US" altLang="ko-KR" sz="1400" dirty="0"/>
              <a:t>level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table top index</a:t>
            </a:r>
            <a:r>
              <a:rPr lang="ko-KR" altLang="en-US" sz="1400" dirty="0"/>
              <a:t>까지 </a:t>
            </a:r>
            <a:r>
              <a:rPr lang="ko-KR" altLang="en-US" sz="1400" dirty="0" err="1"/>
              <a:t>빼가며</a:t>
            </a:r>
            <a:r>
              <a:rPr lang="ko-KR" altLang="en-US" sz="1400" dirty="0"/>
              <a:t> </a:t>
            </a:r>
            <a:r>
              <a:rPr lang="en-US" altLang="ko-KR" sz="1400" dirty="0"/>
              <a:t>backward chain</a:t>
            </a:r>
            <a:r>
              <a:rPr lang="ko-KR" altLang="en-US" sz="1400" dirty="0"/>
              <a:t>들을 원상복구 해준다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Block</a:t>
            </a:r>
            <a:r>
              <a:rPr lang="ko-KR" altLang="en-US" sz="1400" dirty="0"/>
              <a:t>함수에서 </a:t>
            </a:r>
            <a:r>
              <a:rPr lang="ko-KR" altLang="en-US" sz="1400" dirty="0" err="1"/>
              <a:t>재귀호출된</a:t>
            </a:r>
            <a:r>
              <a:rPr lang="en-US" altLang="ko-KR" sz="1400" dirty="0"/>
              <a:t> Block</a:t>
            </a:r>
            <a:r>
              <a:rPr lang="ko-KR" altLang="en-US" sz="1400" dirty="0"/>
              <a:t>함수가 </a:t>
            </a:r>
            <a:r>
              <a:rPr lang="ko-KR" altLang="en-US" sz="1400" dirty="0" err="1"/>
              <a:t>리턴된</a:t>
            </a:r>
            <a:r>
              <a:rPr lang="ko-KR" altLang="en-US" sz="1400" dirty="0"/>
              <a:t> 후에 </a:t>
            </a:r>
            <a:r>
              <a:rPr lang="en-US" altLang="ko-KR" sz="1400" dirty="0" err="1"/>
              <a:t>ResetBlock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호출시켜준다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29AEC8D-778B-9942-E586-FE75F9F3B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036" y="1319818"/>
            <a:ext cx="4912623" cy="102597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F864242-68BA-B224-8866-AB3EC6DAAD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036" y="3812754"/>
            <a:ext cx="4912642" cy="167693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90B2427-EA55-3BA1-B10E-3AA2A160E2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931" y="1307204"/>
            <a:ext cx="4911586" cy="17728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F3CF62-3687-2C1F-E416-DC8FB721799A}"/>
              </a:ext>
            </a:extLst>
          </p:cNvPr>
          <p:cNvSpPr txBox="1"/>
          <p:nvPr/>
        </p:nvSpPr>
        <p:spPr>
          <a:xfrm>
            <a:off x="8756030" y="873679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&lt;Hash </a:t>
            </a:r>
            <a:r>
              <a:rPr lang="ko-KR" altLang="en-US" dirty="0"/>
              <a:t>함수</a:t>
            </a:r>
            <a:r>
              <a:rPr lang="en-US" altLang="ko-KR" dirty="0"/>
              <a:t>&gt;</a:t>
            </a:r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74F7B1-15CA-16E6-68A0-ADB84BCB03EB}"/>
              </a:ext>
            </a:extLst>
          </p:cNvPr>
          <p:cNvSpPr txBox="1"/>
          <p:nvPr/>
        </p:nvSpPr>
        <p:spPr>
          <a:xfrm>
            <a:off x="7156397" y="3080025"/>
            <a:ext cx="4994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Name</a:t>
            </a:r>
            <a:r>
              <a:rPr lang="ko-KR" altLang="en-US" sz="1400" dirty="0"/>
              <a:t>과 </a:t>
            </a:r>
            <a:r>
              <a:rPr lang="en-US" altLang="ko-KR" sz="1400" dirty="0"/>
              <a:t>type</a:t>
            </a:r>
            <a:r>
              <a:rPr lang="ko-KR" altLang="en-US" sz="1400" dirty="0"/>
              <a:t>에 따라 구분되어야 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Name</a:t>
            </a:r>
            <a:r>
              <a:rPr lang="ko-KR" altLang="en-US" sz="1400" dirty="0"/>
              <a:t>이 같고 </a:t>
            </a:r>
            <a:r>
              <a:rPr lang="en-US" altLang="ko-KR" sz="1400" dirty="0"/>
              <a:t>type</a:t>
            </a:r>
            <a:r>
              <a:rPr lang="ko-KR" altLang="en-US" sz="1400" dirty="0"/>
              <a:t>이 다른데 </a:t>
            </a:r>
            <a:r>
              <a:rPr lang="en-US" altLang="ko-KR" sz="1400" dirty="0"/>
              <a:t>hash</a:t>
            </a:r>
            <a:r>
              <a:rPr lang="ko-KR" altLang="en-US" sz="1400" dirty="0"/>
              <a:t>값이 같으면 안됨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그 반대도 마찬가지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최대한 이 규칙을 지키도록 구성하였다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마지막에 구한 </a:t>
            </a:r>
            <a:r>
              <a:rPr lang="en-US" altLang="ko-KR" sz="1400" dirty="0"/>
              <a:t>hash</a:t>
            </a:r>
            <a:r>
              <a:rPr lang="ko-KR" altLang="en-US" sz="1400" dirty="0"/>
              <a:t>값을 </a:t>
            </a:r>
            <a:r>
              <a:rPr lang="en-US" altLang="ko-KR" sz="1400" dirty="0"/>
              <a:t>bucket size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모듈러</a:t>
            </a:r>
            <a:r>
              <a:rPr lang="ko-KR" altLang="en-US" sz="1400" dirty="0"/>
              <a:t> 연산하여 </a:t>
            </a:r>
            <a:r>
              <a:rPr lang="en-US" altLang="ko-KR" sz="1400" dirty="0"/>
              <a:t>bucket</a:t>
            </a:r>
            <a:r>
              <a:rPr lang="ko-KR" altLang="en-US" sz="1400" dirty="0"/>
              <a:t> 안에 들어가도록 함</a:t>
            </a:r>
            <a:endParaRPr lang="en-US" altLang="ko-KR" sz="1400" dirty="0"/>
          </a:p>
        </p:txBody>
      </p:sp>
      <p:grpSp>
        <p:nvGrpSpPr>
          <p:cNvPr id="2" name="그룹 2">
            <a:extLst>
              <a:ext uri="{FF2B5EF4-FFF2-40B4-BE49-F238E27FC236}">
                <a16:creationId xmlns:a16="http://schemas.microsoft.com/office/drawing/2014/main" id="{E093D20B-6DCC-BB10-9DD0-2F605EE568F3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7" name="직사각형 20">
              <a:extLst>
                <a:ext uri="{FF2B5EF4-FFF2-40B4-BE49-F238E27FC236}">
                  <a16:creationId xmlns:a16="http://schemas.microsoft.com/office/drawing/2014/main" id="{0BE07056-5DD1-1F73-86F1-19A53B459762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8">
              <a:extLst>
                <a:ext uri="{FF2B5EF4-FFF2-40B4-BE49-F238E27FC236}">
                  <a16:creationId xmlns:a16="http://schemas.microsoft.com/office/drawing/2014/main" id="{3FF1647E-18EE-1362-035B-AFA2AC083B9B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492AD-469A-B200-6C21-76D49AC98502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D3571-9E46-FD1A-9D91-3A7DF469E4A7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7A114-ED08-DFAD-D92F-567E9963DAE8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AEAED-1437-BE46-E933-FFEAF6F0E49B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3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sz="1800" dirty="0"/>
              <a:t>if-then-else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charset="-127"/>
              <a:ea typeface="나눔스퀘어 Extra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</a:t>
            </a:r>
            <a:r>
              <a:rPr lang="en-US" sz="2000" dirty="0"/>
              <a:t>syntax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C874-B285-677B-2347-6F6F2FA3B96F}"/>
              </a:ext>
            </a:extLst>
          </p:cNvPr>
          <p:cNvSpPr txBox="1"/>
          <p:nvPr/>
        </p:nvSpPr>
        <p:spPr>
          <a:xfrm>
            <a:off x="2894142" y="3180504"/>
            <a:ext cx="8237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/>
              <a:t>주의할 점</a:t>
            </a:r>
            <a:endParaRPr lang="en-US" altLang="ko-KR" sz="1400" b="1" dirty="0"/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FF9900"/>
                </a:highlight>
              </a:rPr>
              <a:t>TIF Cond TTHEN St TELSE St</a:t>
            </a:r>
            <a:r>
              <a:rPr lang="en-US" altLang="ko-KR" sz="1400" dirty="0"/>
              <a:t> </a:t>
            </a:r>
            <a:r>
              <a:rPr lang="ko-KR" altLang="en-US" sz="1400" dirty="0"/>
              <a:t>구문에서 </a:t>
            </a:r>
            <a:r>
              <a:rPr lang="en-US" altLang="ko-KR" sz="1400" b="1" dirty="0"/>
              <a:t>shift-reduce conflict</a:t>
            </a:r>
            <a:r>
              <a:rPr lang="ko-KR" altLang="en-US" sz="1400" dirty="0"/>
              <a:t>가 발생한다</a:t>
            </a:r>
            <a:r>
              <a:rPr lang="en-US" altLang="ko-KR" sz="1400" dirty="0"/>
              <a:t>.</a:t>
            </a:r>
            <a:endParaRPr lang="en-KR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이는 </a:t>
            </a:r>
            <a:r>
              <a:rPr lang="en-US" altLang="ko-KR" sz="1400" dirty="0"/>
              <a:t>TTHEN</a:t>
            </a:r>
            <a:r>
              <a:rPr lang="ko-KR" altLang="en-US" sz="1400" dirty="0"/>
              <a:t>의 </a:t>
            </a:r>
            <a:r>
              <a:rPr lang="en-US" altLang="ko-KR" sz="1400" dirty="0"/>
              <a:t>St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본 직후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LR Parser</a:t>
            </a:r>
            <a:r>
              <a:rPr lang="ko-KR" altLang="en-US" sz="1400" dirty="0"/>
              <a:t>는 </a:t>
            </a:r>
            <a:r>
              <a:rPr lang="en-US" altLang="ko-KR" sz="1400" b="1" dirty="0"/>
              <a:t>TIF Cond THEN St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Statement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en-US" altLang="ko-KR" sz="1400" b="1" dirty="0"/>
              <a:t>Reduce</a:t>
            </a:r>
            <a:r>
              <a:rPr lang="ko-KR" altLang="en-US" sz="1400" dirty="0"/>
              <a:t>해야 할지 아니면 뒤의 </a:t>
            </a:r>
            <a:r>
              <a:rPr lang="en-US" altLang="ko-KR" sz="1400" b="1" dirty="0"/>
              <a:t>TELSE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Shift</a:t>
            </a:r>
            <a:r>
              <a:rPr lang="ko-KR" altLang="en-US" sz="1400" dirty="0"/>
              <a:t>해야 할지에 대한 두가지 결정을 할 수 있기 때문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해결방법</a:t>
            </a:r>
            <a:endParaRPr lang="en-US" altLang="ko-KR" sz="1400" b="1" dirty="0"/>
          </a:p>
          <a:p>
            <a:pPr lvl="1"/>
            <a:r>
              <a:rPr lang="en-US" altLang="ko-KR" sz="1400" dirty="0"/>
              <a:t>1. TTHEN</a:t>
            </a:r>
            <a:r>
              <a:rPr lang="ko-KR" altLang="en-US" sz="1400" dirty="0"/>
              <a:t>의 </a:t>
            </a:r>
            <a:r>
              <a:rPr lang="en-US" altLang="ko-KR" sz="1400" b="1" dirty="0"/>
              <a:t>Precedence</a:t>
            </a:r>
            <a:r>
              <a:rPr lang="ko-KR" altLang="en-US" sz="1400" dirty="0" err="1"/>
              <a:t>를</a:t>
            </a:r>
            <a:r>
              <a:rPr lang="en-US" altLang="ko-KR" sz="1400" dirty="0"/>
              <a:t> TELSE</a:t>
            </a:r>
            <a:r>
              <a:rPr lang="ko-KR" altLang="en-US" sz="1400" dirty="0"/>
              <a:t>보다 작게 해야 함</a:t>
            </a:r>
            <a:endParaRPr lang="en-US" altLang="ko-KR" sz="1400" dirty="0"/>
          </a:p>
          <a:p>
            <a:pPr marL="1200150" lvl="2" indent="-285750">
              <a:buFontTx/>
              <a:buChar char="-"/>
            </a:pPr>
            <a:r>
              <a:rPr lang="en-US" altLang="ko-KR" sz="1400" dirty="0"/>
              <a:t>Reduce</a:t>
            </a:r>
            <a:r>
              <a:rPr lang="ko-KR" altLang="en-US" sz="1400" dirty="0"/>
              <a:t>보다</a:t>
            </a:r>
            <a:r>
              <a:rPr lang="en-US" altLang="ko-KR" sz="1400" dirty="0"/>
              <a:t> </a:t>
            </a:r>
            <a:r>
              <a:rPr lang="en-US" altLang="ko-KR" sz="1400" b="1" dirty="0"/>
              <a:t>TELSE</a:t>
            </a:r>
            <a:r>
              <a:rPr lang="ko-KR" altLang="en-US" sz="1400" b="1" dirty="0"/>
              <a:t>에 대한 </a:t>
            </a:r>
            <a:r>
              <a:rPr lang="en-US" altLang="ko-KR" sz="1400" b="1" dirty="0"/>
              <a:t>Shift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우선시 </a:t>
            </a:r>
            <a:r>
              <a:rPr lang="ko-KR" altLang="en-US" sz="1400" dirty="0"/>
              <a:t>하게 됨</a:t>
            </a:r>
            <a:r>
              <a:rPr lang="en-US" altLang="ko-KR" sz="1400" dirty="0"/>
              <a:t>.</a:t>
            </a:r>
          </a:p>
          <a:p>
            <a:pPr marL="1200150" lvl="2" indent="-285750">
              <a:buFontTx/>
              <a:buChar char="-"/>
            </a:pPr>
            <a:endParaRPr lang="en-US" altLang="ko-KR" sz="1400" dirty="0"/>
          </a:p>
          <a:p>
            <a:pPr lvl="1"/>
            <a:r>
              <a:rPr lang="en-US" altLang="ko-KR" sz="1400" dirty="0"/>
              <a:t>2. Shift/Reduce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먼저 판단하지 않고</a:t>
            </a:r>
            <a:r>
              <a:rPr lang="en-US" altLang="ko-KR" sz="1400" b="1" dirty="0"/>
              <a:t>, Associativity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보고 판단하도록 함</a:t>
            </a:r>
            <a:endParaRPr lang="en-US" altLang="ko-KR" sz="1400" dirty="0"/>
          </a:p>
          <a:p>
            <a:pPr marL="1200150" lvl="2" indent="-285750">
              <a:buFontTx/>
              <a:buChar char="-"/>
            </a:pPr>
            <a:r>
              <a:rPr lang="en-US" altLang="ko-KR" sz="1400" b="1" dirty="0"/>
              <a:t>Right-associativity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주어 </a:t>
            </a:r>
            <a:r>
              <a:rPr lang="en-US" altLang="ko-KR" sz="1400" b="1" dirty="0"/>
              <a:t>TELSE</a:t>
            </a:r>
            <a:r>
              <a:rPr lang="ko-KR" altLang="en-US" sz="1400" b="1" dirty="0" err="1"/>
              <a:t>부터</a:t>
            </a:r>
            <a:r>
              <a:rPr lang="ko-KR" altLang="en-US" sz="1400" b="1" dirty="0"/>
              <a:t> 결합</a:t>
            </a:r>
            <a:r>
              <a:rPr lang="ko-KR" altLang="en-US" sz="1400" dirty="0"/>
              <a:t>하도록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Tx/>
              <a:buChar char="-"/>
            </a:pPr>
            <a:endParaRPr lang="en-US" altLang="ko-KR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1B35D8-295D-5687-015B-ED2AE0E613A1}"/>
              </a:ext>
            </a:extLst>
          </p:cNvPr>
          <p:cNvGrpSpPr/>
          <p:nvPr/>
        </p:nvGrpSpPr>
        <p:grpSpPr>
          <a:xfrm>
            <a:off x="8641470" y="1427960"/>
            <a:ext cx="3293707" cy="1247425"/>
            <a:chOff x="7977673" y="993844"/>
            <a:chExt cx="4214327" cy="15050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143842-A9F1-728E-6C61-1D99E0A625F7}"/>
                </a:ext>
              </a:extLst>
            </p:cNvPr>
            <p:cNvSpPr/>
            <p:nvPr/>
          </p:nvSpPr>
          <p:spPr>
            <a:xfrm>
              <a:off x="9573493" y="993844"/>
              <a:ext cx="1026879" cy="3302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TIF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5343F62-D929-FAD3-30CD-D784086A9116}"/>
                </a:ext>
              </a:extLst>
            </p:cNvPr>
            <p:cNvCxnSpPr>
              <a:cxnSpLocks/>
              <a:stCxn id="25" idx="2"/>
              <a:endCxn id="31" idx="0"/>
            </p:cNvCxnSpPr>
            <p:nvPr/>
          </p:nvCxnSpPr>
          <p:spPr>
            <a:xfrm flipH="1">
              <a:off x="8608772" y="1324115"/>
              <a:ext cx="1478161" cy="58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3C708F-E5C4-7B8E-904D-4F2D6503659A}"/>
                </a:ext>
              </a:extLst>
            </p:cNvPr>
            <p:cNvSpPr/>
            <p:nvPr/>
          </p:nvSpPr>
          <p:spPr>
            <a:xfrm>
              <a:off x="7977673" y="1912425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Condition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88FB12-4DFF-C7C4-5925-51E74FAF21E2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9239870" y="2194424"/>
              <a:ext cx="215964" cy="11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2A7B85-E0C8-7D5F-4E34-3BD347DE0CF9}"/>
                </a:ext>
              </a:extLst>
            </p:cNvPr>
            <p:cNvSpPr/>
            <p:nvPr/>
          </p:nvSpPr>
          <p:spPr>
            <a:xfrm>
              <a:off x="10929803" y="1901182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TELSE의</a:t>
              </a:r>
            </a:p>
            <a:p>
              <a:pPr algn="ctr"/>
              <a:r>
                <a:rPr lang="en-KR" sz="800" dirty="0"/>
                <a:t>Statement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375D3A7-824B-FF98-BEAC-B59A1E89F9F4}"/>
                </a:ext>
              </a:extLst>
            </p:cNvPr>
            <p:cNvSpPr/>
            <p:nvPr/>
          </p:nvSpPr>
          <p:spPr>
            <a:xfrm>
              <a:off x="9455834" y="1901183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TTHEN의</a:t>
              </a:r>
            </a:p>
            <a:p>
              <a:pPr algn="ctr"/>
              <a:r>
                <a:rPr lang="en-KR" sz="800" dirty="0"/>
                <a:t>Statement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5E9353-0969-2E16-2C5C-EC7A45B216EB}"/>
                </a:ext>
              </a:extLst>
            </p:cNvPr>
            <p:cNvCxnSpPr>
              <a:cxnSpLocks/>
              <a:stCxn id="38" idx="6"/>
              <a:endCxn id="37" idx="2"/>
            </p:cNvCxnSpPr>
            <p:nvPr/>
          </p:nvCxnSpPr>
          <p:spPr>
            <a:xfrm flipV="1">
              <a:off x="10718031" y="2194423"/>
              <a:ext cx="21177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A790817-2808-AFAC-E6F5-37456401B8D2}"/>
              </a:ext>
            </a:extLst>
          </p:cNvPr>
          <p:cNvSpPr/>
          <p:nvPr/>
        </p:nvSpPr>
        <p:spPr>
          <a:xfrm>
            <a:off x="2473529" y="1227000"/>
            <a:ext cx="5881144" cy="18370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Statement</a:t>
            </a:r>
            <a:r>
              <a:rPr lang="en-US" sz="1400" dirty="0"/>
              <a:t>: TIF Condition TTHEN Statement TELSE </a:t>
            </a:r>
            <a:r>
              <a:rPr lang="en-US" sz="1400" dirty="0" err="1"/>
              <a:t>Else_extended</a:t>
            </a:r>
            <a:endParaRPr lang="en-US" sz="1400" dirty="0"/>
          </a:p>
          <a:p>
            <a:r>
              <a:rPr lang="en-US" sz="1400" dirty="0"/>
              <a:t>        		{ $$=</a:t>
            </a:r>
            <a:r>
              <a:rPr lang="en-US" sz="1400" dirty="0" err="1"/>
              <a:t>buildTree</a:t>
            </a:r>
            <a:r>
              <a:rPr lang="en-US" sz="1400" dirty="0"/>
              <a:t>(</a:t>
            </a:r>
            <a:r>
              <a:rPr lang="en-US" sz="1400" dirty="0" err="1"/>
              <a:t>TIF,linking</a:t>
            </a:r>
            <a:r>
              <a:rPr lang="en-US" sz="1400" dirty="0"/>
              <a:t>($2, linking($4, $6))); }</a:t>
            </a:r>
          </a:p>
          <a:p>
            <a:endParaRPr lang="en-US" sz="1400" dirty="0"/>
          </a:p>
          <a:p>
            <a:r>
              <a:rPr lang="en-US" sz="1400" dirty="0"/>
              <a:t>	 | TIF Condition TTHEN Statement </a:t>
            </a:r>
          </a:p>
          <a:p>
            <a:r>
              <a:rPr lang="en-US" sz="1400" dirty="0"/>
              <a:t>		{ $$ = </a:t>
            </a:r>
            <a:r>
              <a:rPr lang="en-US" sz="1400" dirty="0" err="1"/>
              <a:t>buildTree</a:t>
            </a:r>
            <a:r>
              <a:rPr lang="en-US" sz="1400" dirty="0"/>
              <a:t>(TIF, linking($2, $4)); }</a:t>
            </a:r>
            <a:r>
              <a:rPr lang="en-KR" sz="1400" dirty="0"/>
              <a:t> ;</a:t>
            </a:r>
          </a:p>
          <a:p>
            <a:endParaRPr lang="en-KR" sz="1400" dirty="0"/>
          </a:p>
          <a:p>
            <a:r>
              <a:rPr lang="en-US" sz="1400" b="1" dirty="0" err="1"/>
              <a:t>Else_extended</a:t>
            </a:r>
            <a:r>
              <a:rPr lang="en-US" sz="1400" dirty="0"/>
              <a:t>: Statement ;</a:t>
            </a:r>
          </a:p>
        </p:txBody>
      </p:sp>
      <p:grpSp>
        <p:nvGrpSpPr>
          <p:cNvPr id="10" name="그룹 2">
            <a:extLst>
              <a:ext uri="{FF2B5EF4-FFF2-40B4-BE49-F238E27FC236}">
                <a16:creationId xmlns:a16="http://schemas.microsoft.com/office/drawing/2014/main" id="{1B21F05D-8928-8938-3205-5C069A715587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11" name="직사각형 20">
              <a:extLst>
                <a:ext uri="{FF2B5EF4-FFF2-40B4-BE49-F238E27FC236}">
                  <a16:creationId xmlns:a16="http://schemas.microsoft.com/office/drawing/2014/main" id="{D82F9A04-4642-8C4A-FEB0-6C835DC45D68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8">
              <a:extLst>
                <a:ext uri="{FF2B5EF4-FFF2-40B4-BE49-F238E27FC236}">
                  <a16:creationId xmlns:a16="http://schemas.microsoft.com/office/drawing/2014/main" id="{418953B3-1DDA-2107-7892-596F8A6C9AE7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2DED20-D5B3-99B9-5413-69BF6DC74240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B280A-E359-F72A-66DA-F75503AEF483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301AF-B571-9859-4C50-76E01D03285C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E525A4-FDFE-4F19-2928-9F88BFE9E93D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 if-then-else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346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if-then-else (in s_CodeGen.c)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09728-DB9D-11D8-EFF4-9007F3168E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125" y="1227622"/>
            <a:ext cx="3788924" cy="3182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7C6FE-CC44-612C-E47D-E99CAD8E365A}"/>
              </a:ext>
            </a:extLst>
          </p:cNvPr>
          <p:cNvSpPr txBox="1"/>
          <p:nvPr/>
        </p:nvSpPr>
        <p:spPr>
          <a:xfrm>
            <a:off x="6364100" y="1227622"/>
            <a:ext cx="571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⬥ 로직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10ABE-4D0D-D26A-B256-6E4499D5272B}"/>
              </a:ext>
            </a:extLst>
          </p:cNvPr>
          <p:cNvSpPr txBox="1"/>
          <p:nvPr/>
        </p:nvSpPr>
        <p:spPr>
          <a:xfrm>
            <a:off x="6364099" y="4557929"/>
            <a:ext cx="59056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⬥ 결과</a:t>
            </a:r>
          </a:p>
          <a:p>
            <a:endParaRPr lang="en-KR" sz="1600" dirty="0"/>
          </a:p>
          <a:p>
            <a:pPr marL="342900" indent="-342900">
              <a:buAutoNum type="arabicPeriod"/>
            </a:pPr>
            <a:r>
              <a:rPr lang="en-US" altLang="ko-KR" sz="1400" dirty="0"/>
              <a:t>f</a:t>
            </a:r>
            <a:r>
              <a:rPr lang="ko-KR" altLang="en-US" sz="1400" dirty="0"/>
              <a:t>와 </a:t>
            </a:r>
            <a:r>
              <a:rPr lang="en-US" altLang="ko-KR" sz="1400" dirty="0"/>
              <a:t>g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Lod</a:t>
            </a:r>
            <a:r>
              <a:rPr lang="ko-KR" altLang="en-US" sz="1400" dirty="0"/>
              <a:t>하고 </a:t>
            </a:r>
            <a:r>
              <a:rPr lang="en-US" altLang="ko-KR" sz="1400" dirty="0"/>
              <a:t>LT</a:t>
            </a:r>
            <a:r>
              <a:rPr lang="ko-KR" altLang="en-US" sz="1400" dirty="0"/>
              <a:t>로 </a:t>
            </a:r>
            <a:r>
              <a:rPr lang="en-US" altLang="ko-KR" sz="1400" dirty="0"/>
              <a:t>Condition</a:t>
            </a:r>
            <a:r>
              <a:rPr lang="ko-KR" altLang="en-US" sz="1400" dirty="0"/>
              <a:t>을 수행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False</a:t>
            </a:r>
            <a:r>
              <a:rPr lang="ko-KR" altLang="en-US" sz="1400" b="1" dirty="0"/>
              <a:t>라면</a:t>
            </a:r>
            <a:r>
              <a:rPr lang="en-US" altLang="ko-KR" sz="1400" dirty="0"/>
              <a:t>, LAB4</a:t>
            </a:r>
            <a:r>
              <a:rPr lang="ko-KR" altLang="en-US" sz="1400" dirty="0"/>
              <a:t>로 </a:t>
            </a:r>
            <a:r>
              <a:rPr lang="en-US" altLang="ko-KR" sz="1400" dirty="0" err="1"/>
              <a:t>Jmp</a:t>
            </a:r>
            <a:r>
              <a:rPr lang="ko-KR" altLang="en-US" sz="1400" dirty="0"/>
              <a:t> 수행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if-then-else </a:t>
            </a:r>
            <a:r>
              <a:rPr lang="ko-KR" altLang="en-US" sz="1400" dirty="0"/>
              <a:t>구문 다음에 오는 </a:t>
            </a:r>
            <a:r>
              <a:rPr lang="en-US" altLang="ko-KR" sz="1400" dirty="0"/>
              <a:t>code</a:t>
            </a:r>
            <a:r>
              <a:rPr lang="ko-KR" altLang="en-US" sz="1400" dirty="0"/>
              <a:t> 또는 </a:t>
            </a:r>
            <a:r>
              <a:rPr lang="en-US" altLang="ko-KR" sz="1400" dirty="0"/>
              <a:t>else </a:t>
            </a:r>
            <a:r>
              <a:rPr lang="ko-KR" altLang="en-US" sz="1400" dirty="0"/>
              <a:t>구문으로 </a:t>
            </a:r>
            <a:r>
              <a:rPr lang="en-US" altLang="ko-KR" sz="1400" dirty="0" err="1"/>
              <a:t>Jmp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f</a:t>
            </a:r>
            <a:r>
              <a:rPr lang="ko-KR" altLang="en-US" sz="1400" dirty="0"/>
              <a:t>와 </a:t>
            </a:r>
            <a:r>
              <a:rPr lang="en-US" altLang="ko-KR" sz="1400" dirty="0"/>
              <a:t>g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Lod</a:t>
            </a:r>
            <a:r>
              <a:rPr lang="ko-KR" altLang="en-US" sz="1400" dirty="0"/>
              <a:t>하여 </a:t>
            </a:r>
            <a:r>
              <a:rPr lang="en-US" altLang="ko-KR" sz="1400" dirty="0"/>
              <a:t>f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Sto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b="1" dirty="0"/>
              <a:t>True</a:t>
            </a:r>
            <a:r>
              <a:rPr lang="ko-KR" altLang="en-US" sz="1400" b="1" dirty="0"/>
              <a:t>라면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g</a:t>
            </a:r>
            <a:r>
              <a:rPr lang="ko-KR" altLang="en-US" sz="1400" dirty="0"/>
              <a:t>와 </a:t>
            </a:r>
            <a:r>
              <a:rPr lang="en-US" altLang="ko-KR" sz="1400" dirty="0"/>
              <a:t>f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Lod</a:t>
            </a:r>
            <a:r>
              <a:rPr lang="ko-KR" altLang="en-US" sz="1400" dirty="0"/>
              <a:t>하여 뺄셈 수행 후 </a:t>
            </a:r>
            <a:r>
              <a:rPr lang="en-US" altLang="ko-KR" sz="1400" dirty="0"/>
              <a:t>g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Sto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맨 밑에서 </a:t>
            </a:r>
            <a:r>
              <a:rPr lang="en-US" altLang="ko-KR" sz="1400" dirty="0"/>
              <a:t>LAB5</a:t>
            </a:r>
            <a:r>
              <a:rPr lang="ko-KR" altLang="en-US" sz="1400" dirty="0"/>
              <a:t>로 </a:t>
            </a:r>
            <a:r>
              <a:rPr lang="en-US" altLang="ko-KR" sz="1400" dirty="0" err="1"/>
              <a:t>Jmp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수행</a:t>
            </a:r>
            <a:r>
              <a:rPr lang="en-US" altLang="ko-KR" sz="1400" dirty="0"/>
              <a:t>, </a:t>
            </a:r>
            <a:r>
              <a:rPr lang="ko-KR" altLang="en-US" sz="1400" dirty="0"/>
              <a:t>다음 코드로 진행한다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pic>
        <p:nvPicPr>
          <p:cNvPr id="24" name="Picture 23" descr="Calendar&#10;&#10;Description automatically generated">
            <a:extLst>
              <a:ext uri="{FF2B5EF4-FFF2-40B4-BE49-F238E27FC236}">
                <a16:creationId xmlns:a16="http://schemas.microsoft.com/office/drawing/2014/main" id="{952DF731-AC36-D8DD-FCFD-CEBD49396F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106" y="4557929"/>
            <a:ext cx="1868943" cy="2218836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F58E03D7-AEE0-681D-41F5-26BD6B8FC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381" y="4557929"/>
            <a:ext cx="1854200" cy="1143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570BD51A-2DD8-2CB4-6471-BB944984733E}"/>
              </a:ext>
            </a:extLst>
          </p:cNvPr>
          <p:cNvGrpSpPr/>
          <p:nvPr/>
        </p:nvGrpSpPr>
        <p:grpSpPr>
          <a:xfrm>
            <a:off x="6593232" y="1577604"/>
            <a:ext cx="5253556" cy="2641822"/>
            <a:chOff x="6500241" y="1603962"/>
            <a:chExt cx="3876646" cy="264182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2EF0D7-3E2D-F5FB-1B28-A529D3B39776}"/>
                </a:ext>
              </a:extLst>
            </p:cNvPr>
            <p:cNvSpPr/>
            <p:nvPr/>
          </p:nvSpPr>
          <p:spPr>
            <a:xfrm>
              <a:off x="7007122" y="3814792"/>
              <a:ext cx="1058074" cy="43099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TELSE</a:t>
              </a: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9C0927F9-7AC1-35B7-9B9C-31E5116A8672}"/>
                </a:ext>
              </a:extLst>
            </p:cNvPr>
            <p:cNvSpPr/>
            <p:nvPr/>
          </p:nvSpPr>
          <p:spPr>
            <a:xfrm>
              <a:off x="6500241" y="1603962"/>
              <a:ext cx="2071836" cy="622786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Condition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186F09A-1873-9B61-586E-E71FCF9A247D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7536159" y="2219093"/>
              <a:ext cx="10160" cy="490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591950-A3F9-738E-81AF-0A2BE9CA7EA1}"/>
                </a:ext>
              </a:extLst>
            </p:cNvPr>
            <p:cNvSpPr/>
            <p:nvPr/>
          </p:nvSpPr>
          <p:spPr>
            <a:xfrm>
              <a:off x="9114863" y="1697677"/>
              <a:ext cx="1262024" cy="43099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TTHEN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901174-0A56-8BAD-5104-0A15827F74F6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8572077" y="1913173"/>
              <a:ext cx="542786" cy="2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26516DEE-C3AE-120A-B01B-C42414535F80}"/>
                </a:ext>
              </a:extLst>
            </p:cNvPr>
            <p:cNvSpPr/>
            <p:nvPr/>
          </p:nvSpPr>
          <p:spPr>
            <a:xfrm>
              <a:off x="6500241" y="2709377"/>
              <a:ext cx="2071836" cy="622786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El</a:t>
              </a:r>
              <a:r>
                <a:rPr lang="en-KR" sz="1400" dirty="0"/>
                <a:t>se가 </a:t>
              </a:r>
            </a:p>
            <a:p>
              <a:pPr algn="ctr"/>
              <a:r>
                <a:rPr lang="en-KR" sz="1400" dirty="0"/>
                <a:t>없다면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554F6A3-1383-BD99-5319-CED07B40A714}"/>
                </a:ext>
              </a:extLst>
            </p:cNvPr>
            <p:cNvCxnSpPr>
              <a:cxnSpLocks/>
              <a:stCxn id="44" idx="2"/>
              <a:endCxn id="31" idx="0"/>
            </p:cNvCxnSpPr>
            <p:nvPr/>
          </p:nvCxnSpPr>
          <p:spPr>
            <a:xfrm>
              <a:off x="7536159" y="3332163"/>
              <a:ext cx="0" cy="482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7F1B76-41D5-9E14-ABED-4B32C078C3AD}"/>
                </a:ext>
              </a:extLst>
            </p:cNvPr>
            <p:cNvSpPr/>
            <p:nvPr/>
          </p:nvSpPr>
          <p:spPr>
            <a:xfrm>
              <a:off x="9114863" y="3814792"/>
              <a:ext cx="1262024" cy="43099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Next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C57401-492F-B01D-25BB-B041200EA603}"/>
                </a:ext>
              </a:extLst>
            </p:cNvPr>
            <p:cNvCxnSpPr>
              <a:cxnSpLocks/>
              <a:stCxn id="44" idx="3"/>
              <a:endCxn id="50" idx="1"/>
            </p:cNvCxnSpPr>
            <p:nvPr/>
          </p:nvCxnSpPr>
          <p:spPr>
            <a:xfrm>
              <a:off x="8572077" y="3020770"/>
              <a:ext cx="542786" cy="1009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27EB9E-AC8E-F6C0-2A54-1A8F248E704E}"/>
                </a:ext>
              </a:extLst>
            </p:cNvPr>
            <p:cNvSpPr txBox="1"/>
            <p:nvPr/>
          </p:nvSpPr>
          <p:spPr>
            <a:xfrm>
              <a:off x="7025053" y="2323163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200" dirty="0"/>
                <a:t>false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885625-64D3-A89D-49E0-D1147CD43E0B}"/>
                </a:ext>
              </a:extLst>
            </p:cNvPr>
            <p:cNvSpPr txBox="1"/>
            <p:nvPr/>
          </p:nvSpPr>
          <p:spPr>
            <a:xfrm>
              <a:off x="7020738" y="3441378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200" dirty="0"/>
                <a:t>false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E1149E7-9A1C-970B-B09C-C38DA63ECB15}"/>
                </a:ext>
              </a:extLst>
            </p:cNvPr>
            <p:cNvCxnSpPr>
              <a:cxnSpLocks/>
              <a:stCxn id="40" idx="2"/>
              <a:endCxn id="50" idx="0"/>
            </p:cNvCxnSpPr>
            <p:nvPr/>
          </p:nvCxnSpPr>
          <p:spPr>
            <a:xfrm>
              <a:off x="9745875" y="2128669"/>
              <a:ext cx="0" cy="1686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BE32B2-9BE5-3956-A49F-CC215E8A4321}"/>
                </a:ext>
              </a:extLst>
            </p:cNvPr>
            <p:cNvCxnSpPr>
              <a:cxnSpLocks/>
              <a:stCxn id="31" idx="3"/>
              <a:endCxn id="50" idx="1"/>
            </p:cNvCxnSpPr>
            <p:nvPr/>
          </p:nvCxnSpPr>
          <p:spPr>
            <a:xfrm>
              <a:off x="8065196" y="4030288"/>
              <a:ext cx="1049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B47F94-813F-4065-3457-F86A598205C8}"/>
                </a:ext>
              </a:extLst>
            </p:cNvPr>
            <p:cNvSpPr txBox="1"/>
            <p:nvPr/>
          </p:nvSpPr>
          <p:spPr>
            <a:xfrm>
              <a:off x="8605475" y="1631637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200" dirty="0"/>
                <a:t>true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1F7B67-54FD-8A06-772B-EBC9C6B004FB}"/>
                </a:ext>
              </a:extLst>
            </p:cNvPr>
            <p:cNvSpPr txBox="1"/>
            <p:nvPr/>
          </p:nvSpPr>
          <p:spPr>
            <a:xfrm>
              <a:off x="8837269" y="3327230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200" dirty="0"/>
                <a:t>true</a:t>
              </a: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:a16="http://schemas.microsoft.com/office/drawing/2014/main" id="{9E25F911-BF0D-30A7-930B-9C83CEE870DE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8" name="직사각형 20">
              <a:extLst>
                <a:ext uri="{FF2B5EF4-FFF2-40B4-BE49-F238E27FC236}">
                  <a16:creationId xmlns:a16="http://schemas.microsoft.com/office/drawing/2014/main" id="{0E94A80C-4912-2A8B-8F05-AE8A9782B415}"/>
                </a:ext>
              </a:extLst>
            </p:cNvPr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8">
              <a:extLst>
                <a:ext uri="{FF2B5EF4-FFF2-40B4-BE49-F238E27FC236}">
                  <a16:creationId xmlns:a16="http://schemas.microsoft.com/office/drawing/2014/main" id="{94D20558-B63F-2673-F123-45784E6958AC}"/>
                </a:ext>
              </a:extLst>
            </p:cNvPr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CDBFBC-13C7-F55B-255E-945E0A87A270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1A055-D81E-F6C7-5216-C174F1FDA757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A49A3-AB73-3CF7-B8AE-E92938B2305A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72941F-605C-CD55-E4EB-8405A71AD1A6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2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991544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H="1">
            <a:off x="1991544" y="548680"/>
            <a:ext cx="104411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87C2A-1DC3-3ED8-403D-9ED1FAE6D624}"/>
              </a:ext>
            </a:extLst>
          </p:cNvPr>
          <p:cNvGrpSpPr/>
          <p:nvPr/>
        </p:nvGrpSpPr>
        <p:grpSpPr>
          <a:xfrm>
            <a:off x="0" y="893472"/>
            <a:ext cx="2349043" cy="415292"/>
            <a:chOff x="0" y="886790"/>
            <a:chExt cx="2349043" cy="415292"/>
          </a:xfrm>
        </p:grpSpPr>
        <p:sp>
          <p:nvSpPr>
            <p:cNvPr id="21" name="직사각형 20"/>
            <p:cNvSpPr/>
            <p:nvPr/>
          </p:nvSpPr>
          <p:spPr>
            <a:xfrm>
              <a:off x="0" y="886790"/>
              <a:ext cx="2349043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2124466" y="1109474"/>
              <a:ext cx="81142" cy="304074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75EEC5-9463-0705-6417-F85DB27B7AAE}"/>
              </a:ext>
            </a:extLst>
          </p:cNvPr>
          <p:cNvSpPr txBox="1"/>
          <p:nvPr/>
        </p:nvSpPr>
        <p:spPr>
          <a:xfrm>
            <a:off x="2351584" y="104613"/>
            <a:ext cx="51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1.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설계 내용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–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charset="-127"/>
                <a:ea typeface="나눔스퀘어 ExtraBold" panose="020B0600000101010101" charset="-127"/>
              </a:rPr>
              <a:t>array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77D85-F426-50B8-B4E2-5C1F16D9172A}"/>
              </a:ext>
            </a:extLst>
          </p:cNvPr>
          <p:cNvSpPr txBox="1"/>
          <p:nvPr/>
        </p:nvSpPr>
        <p:spPr>
          <a:xfrm>
            <a:off x="2450032" y="710394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⬥ </a:t>
            </a:r>
            <a:r>
              <a:rPr lang="en-US" sz="2000" dirty="0"/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861-0F03-5309-5A8C-F4055BA93E53}"/>
              </a:ext>
            </a:extLst>
          </p:cNvPr>
          <p:cNvSpPr txBox="1"/>
          <p:nvPr/>
        </p:nvSpPr>
        <p:spPr>
          <a:xfrm>
            <a:off x="2317074" y="4471985"/>
            <a:ext cx="68518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KR" sz="1400" dirty="0"/>
              <a:t>구문</a:t>
            </a:r>
          </a:p>
          <a:p>
            <a:pPr marL="742950" lvl="1" indent="-285750">
              <a:buFontTx/>
              <a:buChar char="-"/>
            </a:pPr>
            <a:r>
              <a:rPr lang="en-KR" sz="1400" dirty="0"/>
              <a:t>Var : array 변수를 사용할 때의 구문</a:t>
            </a:r>
          </a:p>
          <a:p>
            <a:pPr marL="742950" lvl="1" indent="-285750">
              <a:buFontTx/>
              <a:buChar char="-"/>
            </a:pPr>
            <a:r>
              <a:rPr lang="en-KR" sz="1400" dirty="0"/>
              <a:t>IndexedDec : array 변수를 선언할 때의 구문</a:t>
            </a:r>
          </a:p>
          <a:p>
            <a:pPr marL="1200150" lvl="2" indent="-285750">
              <a:buFontTx/>
              <a:buChar char="-"/>
            </a:pPr>
            <a:r>
              <a:rPr lang="en-KR" sz="1400" dirty="0"/>
              <a:t>Symbol table에 추가할 때</a:t>
            </a:r>
            <a:r>
              <a:rPr lang="en-US" sz="1400" dirty="0"/>
              <a:t> </a:t>
            </a:r>
            <a:r>
              <a:rPr lang="en-US" sz="1400" dirty="0" err="1"/>
              <a:t>size를</a:t>
            </a:r>
            <a:r>
              <a:rPr lang="en-US" sz="1400" dirty="0"/>
              <a:t> </a:t>
            </a:r>
            <a:r>
              <a:rPr lang="en-US" sz="1400" dirty="0" err="1"/>
              <a:t>알아야</a:t>
            </a:r>
            <a:r>
              <a:rPr lang="en-US" sz="1400" dirty="0"/>
              <a:t> </a:t>
            </a:r>
            <a:r>
              <a:rPr lang="en-US" sz="1400" dirty="0" err="1"/>
              <a:t>하므로</a:t>
            </a:r>
            <a:r>
              <a:rPr lang="en-US" sz="1400" dirty="0"/>
              <a:t> </a:t>
            </a:r>
            <a:r>
              <a:rPr lang="en-US" sz="1400" dirty="0" err="1"/>
              <a:t>따로</a:t>
            </a:r>
            <a:r>
              <a:rPr lang="en-US" sz="1400" dirty="0"/>
              <a:t> </a:t>
            </a:r>
            <a:r>
              <a:rPr lang="en-US" sz="1400" dirty="0" err="1"/>
              <a:t>Rule을</a:t>
            </a:r>
            <a:r>
              <a:rPr lang="en-US" sz="1400" dirty="0"/>
              <a:t> </a:t>
            </a:r>
            <a:r>
              <a:rPr lang="en-US" sz="1400" dirty="0" err="1"/>
              <a:t>추가함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KR" sz="1400" dirty="0"/>
              <a:t>Subscript Variable ‘[‘</a:t>
            </a:r>
          </a:p>
          <a:p>
            <a:pPr marL="742950" lvl="1" indent="-285750">
              <a:buFontTx/>
              <a:buChar char="-"/>
            </a:pPr>
            <a:r>
              <a:rPr lang="en-KR" sz="1400" dirty="0"/>
              <a:t>Symbol의 type을 지정해주기 위한 문자를 ‘[‘로 지정함</a:t>
            </a:r>
          </a:p>
          <a:p>
            <a:pPr marL="742950" lvl="1" indent="-285750">
              <a:buFontTx/>
              <a:buChar char="-"/>
            </a:pPr>
            <a:r>
              <a:rPr lang="en-KR" sz="1400" dirty="0"/>
              <a:t>Symbol에 저장할 때 type을 </a:t>
            </a:r>
            <a:r>
              <a:rPr lang="en-US" altLang="ko-KR" sz="1400" dirty="0"/>
              <a:t>4</a:t>
            </a:r>
            <a:r>
              <a:rPr lang="ko-KR" altLang="en-US" sz="1400" dirty="0"/>
              <a:t>번으로 하여 저장한다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7144-07AA-9FD0-CC63-655B0F5AAF5C}"/>
              </a:ext>
            </a:extLst>
          </p:cNvPr>
          <p:cNvGrpSpPr/>
          <p:nvPr/>
        </p:nvGrpSpPr>
        <p:grpSpPr>
          <a:xfrm>
            <a:off x="9220261" y="1768541"/>
            <a:ext cx="2748707" cy="1151247"/>
            <a:chOff x="8549585" y="993844"/>
            <a:chExt cx="3219043" cy="15090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A2CC08-3CF2-2D48-7F2C-9160FACCFAF9}"/>
                </a:ext>
              </a:extLst>
            </p:cNvPr>
            <p:cNvSpPr/>
            <p:nvPr/>
          </p:nvSpPr>
          <p:spPr>
            <a:xfrm>
              <a:off x="9573493" y="993844"/>
              <a:ext cx="1026879" cy="3302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‘[‘(Var)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A7FBCA-5399-ABBD-9E54-5BED0D3AC724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9180683" y="1324115"/>
              <a:ext cx="906249" cy="592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708D38-7F53-F8D7-30A1-3F694DD42944}"/>
                </a:ext>
              </a:extLst>
            </p:cNvPr>
            <p:cNvSpPr/>
            <p:nvPr/>
          </p:nvSpPr>
          <p:spPr>
            <a:xfrm>
              <a:off x="8549585" y="1916407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ID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4E1919A-D8C2-4F61-1E6C-4A3CEEFC0F7C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9811782" y="2205666"/>
              <a:ext cx="694649" cy="3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FCC29B3-E2EB-CD96-954B-2D7E6119796A}"/>
                </a:ext>
              </a:extLst>
            </p:cNvPr>
            <p:cNvSpPr/>
            <p:nvPr/>
          </p:nvSpPr>
          <p:spPr>
            <a:xfrm>
              <a:off x="10506431" y="1912425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Expression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6B9F97-49FE-6B2F-E8DB-880C200630CA}"/>
              </a:ext>
            </a:extLst>
          </p:cNvPr>
          <p:cNvGrpSpPr/>
          <p:nvPr/>
        </p:nvGrpSpPr>
        <p:grpSpPr>
          <a:xfrm>
            <a:off x="9281891" y="3429000"/>
            <a:ext cx="2748707" cy="1151247"/>
            <a:chOff x="8549585" y="993844"/>
            <a:chExt cx="3219043" cy="15090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B10991-0303-474B-7A55-4F19F186D74E}"/>
                </a:ext>
              </a:extLst>
            </p:cNvPr>
            <p:cNvSpPr/>
            <p:nvPr/>
          </p:nvSpPr>
          <p:spPr>
            <a:xfrm>
              <a:off x="9440540" y="993844"/>
              <a:ext cx="1437132" cy="3302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‘[‘(IndexedDec)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25634C-83ED-5B2E-82F4-47B810DAC7E0}"/>
                </a:ext>
              </a:extLst>
            </p:cNvPr>
            <p:cNvCxnSpPr>
              <a:cxnSpLocks/>
              <a:stCxn id="26" idx="2"/>
              <a:endCxn id="31" idx="0"/>
            </p:cNvCxnSpPr>
            <p:nvPr/>
          </p:nvCxnSpPr>
          <p:spPr>
            <a:xfrm flipH="1">
              <a:off x="9180684" y="1324115"/>
              <a:ext cx="978422" cy="592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719553-A9F0-09E4-7D93-78AD1A869B24}"/>
                </a:ext>
              </a:extLst>
            </p:cNvPr>
            <p:cNvSpPr/>
            <p:nvPr/>
          </p:nvSpPr>
          <p:spPr>
            <a:xfrm>
              <a:off x="8549585" y="1916407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ID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B6D0E1-587F-39B9-4733-AE398F54A837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9811782" y="2205666"/>
              <a:ext cx="694649" cy="3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789BD2-DD56-9E8E-B0C1-87D63C0C11A0}"/>
                </a:ext>
              </a:extLst>
            </p:cNvPr>
            <p:cNvSpPr/>
            <p:nvPr/>
          </p:nvSpPr>
          <p:spPr>
            <a:xfrm>
              <a:off x="10506431" y="1912425"/>
              <a:ext cx="1262197" cy="58648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KR" sz="800" dirty="0"/>
                <a:t>Num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89975A2-80E3-E24E-A298-A4C61A2005BD}"/>
              </a:ext>
            </a:extLst>
          </p:cNvPr>
          <p:cNvSpPr/>
          <p:nvPr/>
        </p:nvSpPr>
        <p:spPr>
          <a:xfrm>
            <a:off x="2537809" y="1110504"/>
            <a:ext cx="6607749" cy="31631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err="1"/>
              <a:t>Ident_list</a:t>
            </a:r>
            <a:r>
              <a:rPr lang="en-US" sz="1400" dirty="0"/>
              <a:t>: </a:t>
            </a:r>
            <a:r>
              <a:rPr lang="en-US" sz="1400" dirty="0" err="1"/>
              <a:t>Ident_list</a:t>
            </a:r>
            <a:r>
              <a:rPr lang="en-US" sz="1400" dirty="0"/>
              <a:t> ',' </a:t>
            </a:r>
            <a:r>
              <a:rPr lang="en-US" sz="1400" dirty="0" err="1">
                <a:highlight>
                  <a:srgbClr val="00FFFF"/>
                </a:highlight>
              </a:rPr>
              <a:t>IndexedDec</a:t>
            </a:r>
            <a:r>
              <a:rPr lang="en-US" sz="1400" dirty="0"/>
              <a:t>	{ $$ = linking($1, $3); }</a:t>
            </a:r>
          </a:p>
          <a:p>
            <a:r>
              <a:rPr lang="en-US" sz="1400" dirty="0"/>
              <a:t>       | </a:t>
            </a:r>
            <a:r>
              <a:rPr lang="en-US" sz="1400" dirty="0" err="1">
                <a:highlight>
                  <a:srgbClr val="00FFFF"/>
                </a:highlight>
              </a:rPr>
              <a:t>IndexedDec</a:t>
            </a:r>
            <a:r>
              <a:rPr lang="en-US" sz="1400" dirty="0"/>
              <a:t> ;</a:t>
            </a:r>
          </a:p>
          <a:p>
            <a:endParaRPr lang="en-US" sz="1400" dirty="0"/>
          </a:p>
          <a:p>
            <a:r>
              <a:rPr lang="en-US" sz="1400" b="1" dirty="0"/>
              <a:t>Statement</a:t>
            </a:r>
            <a:r>
              <a:rPr lang="en-US" sz="1400" dirty="0"/>
              <a:t>: </a:t>
            </a:r>
            <a:r>
              <a:rPr lang="en-US" sz="1400" dirty="0">
                <a:highlight>
                  <a:srgbClr val="FF9900"/>
                </a:highlight>
              </a:rPr>
              <a:t>Var</a:t>
            </a:r>
            <a:r>
              <a:rPr lang="en-US" sz="1400" dirty="0"/>
              <a:t> ASSIGN Expression	{ $$ = </a:t>
            </a:r>
            <a:r>
              <a:rPr lang="en-US" sz="1400" dirty="0" err="1"/>
              <a:t>buildTree</a:t>
            </a:r>
            <a:r>
              <a:rPr lang="en-US" sz="1400" dirty="0"/>
              <a:t>(ASSIGN, linking($1, $3)); }</a:t>
            </a:r>
          </a:p>
          <a:p>
            <a:r>
              <a:rPr lang="en-US" sz="1400" dirty="0"/>
              <a:t> </a:t>
            </a:r>
          </a:p>
          <a:p>
            <a:r>
              <a:rPr lang="en-US" sz="1400" b="1" dirty="0"/>
              <a:t>Factor</a:t>
            </a:r>
            <a:r>
              <a:rPr lang="en-US" sz="1400" dirty="0"/>
              <a:t>:     </a:t>
            </a:r>
            <a:r>
              <a:rPr lang="en-US" sz="1400" dirty="0">
                <a:highlight>
                  <a:srgbClr val="FF9900"/>
                </a:highlight>
              </a:rPr>
              <a:t>Var</a:t>
            </a:r>
          </a:p>
          <a:p>
            <a:r>
              <a:rPr lang="en-US" sz="1400" dirty="0"/>
              <a:t>      | NUM</a:t>
            </a:r>
          </a:p>
          <a:p>
            <a:r>
              <a:rPr lang="en-US" sz="1400" dirty="0"/>
              <a:t>      | '(' Expression ‘)’			{ $$=$2; } ;</a:t>
            </a:r>
          </a:p>
          <a:p>
            <a:endParaRPr lang="en-US" sz="1400" dirty="0"/>
          </a:p>
          <a:p>
            <a:r>
              <a:rPr lang="en-US" sz="1400" b="1" dirty="0"/>
              <a:t>Var</a:t>
            </a:r>
            <a:r>
              <a:rPr lang="en-US" sz="1400" dirty="0"/>
              <a:t>:        ID</a:t>
            </a:r>
          </a:p>
          <a:p>
            <a:r>
              <a:rPr lang="en-US" sz="1400" dirty="0"/>
              <a:t>      | ID '[' Expression ‘]’		{ $$ = </a:t>
            </a:r>
            <a:r>
              <a:rPr lang="en-US" sz="1400" dirty="0" err="1"/>
              <a:t>buildTree</a:t>
            </a:r>
            <a:r>
              <a:rPr lang="en-US" sz="1400" dirty="0"/>
              <a:t>('[', linking($1, $3)); } ;</a:t>
            </a:r>
          </a:p>
          <a:p>
            <a:endParaRPr lang="en-US" sz="1400" dirty="0"/>
          </a:p>
          <a:p>
            <a:r>
              <a:rPr lang="en-US" sz="1400" b="1" dirty="0" err="1"/>
              <a:t>IndexedDec</a:t>
            </a:r>
            <a:r>
              <a:rPr lang="en-US" sz="1400" dirty="0"/>
              <a:t>: ID</a:t>
            </a:r>
          </a:p>
          <a:p>
            <a:r>
              <a:rPr lang="en-US" sz="1400" dirty="0"/>
              <a:t>      | ID '[' NUM ‘]’			{ $$ = </a:t>
            </a:r>
            <a:r>
              <a:rPr lang="en-US" sz="1400" dirty="0" err="1"/>
              <a:t>buildTree</a:t>
            </a:r>
            <a:r>
              <a:rPr lang="en-US" sz="1400" dirty="0"/>
              <a:t>('[', linking($1, $3)); } 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A80A9-0562-B4F3-7E29-91260286516F}"/>
              </a:ext>
            </a:extLst>
          </p:cNvPr>
          <p:cNvSpPr txBox="1"/>
          <p:nvPr/>
        </p:nvSpPr>
        <p:spPr>
          <a:xfrm>
            <a:off x="100989" y="1340768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Basic PL0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79098-E94A-07C8-D7DA-6E40ED6420A0}"/>
              </a:ext>
            </a:extLst>
          </p:cNvPr>
          <p:cNvSpPr txBox="1"/>
          <p:nvPr/>
        </p:nvSpPr>
        <p:spPr>
          <a:xfrm>
            <a:off x="108368" y="1774674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If-then-else extended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69CF08-2BEE-4EE9-EBF3-0EDDDB461323}"/>
              </a:ext>
            </a:extLst>
          </p:cNvPr>
          <p:cNvSpPr txBox="1"/>
          <p:nvPr/>
        </p:nvSpPr>
        <p:spPr>
          <a:xfrm>
            <a:off x="116079" y="220566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array extended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767251-3F6A-2AAE-FD32-1115071A509F}"/>
              </a:ext>
            </a:extLst>
          </p:cNvPr>
          <p:cNvSpPr txBox="1"/>
          <p:nvPr/>
        </p:nvSpPr>
        <p:spPr>
          <a:xfrm>
            <a:off x="100989" y="909776"/>
            <a:ext cx="189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설계내용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5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3555</Words>
  <Application>Microsoft Macintosh PowerPoint</Application>
  <PresentationFormat>Widescreen</PresentationFormat>
  <Paragraphs>652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맑은 고딕</vt:lpstr>
      <vt:lpstr>Yoon 윤고딕 520_TT</vt:lpstr>
      <vt:lpstr>나눔스퀘어 Bold</vt:lpstr>
      <vt:lpstr>나눔스퀘어 ExtraBold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김정우</dc:creator>
  <cp:lastModifiedBy>김정우</cp:lastModifiedBy>
  <cp:revision>9</cp:revision>
  <dcterms:created xsi:type="dcterms:W3CDTF">2022-12-10T07:29:28Z</dcterms:created>
  <dcterms:modified xsi:type="dcterms:W3CDTF">2022-12-15T13:49:52Z</dcterms:modified>
</cp:coreProperties>
</file>